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notesSlides/notesSlide8.xml" ContentType="application/vnd.openxmlformats-officedocument.presentationml.notesSlide+xml"/>
  <Override PartName="/ppt/charts/chart38.xml" ContentType="application/vnd.openxmlformats-officedocument.drawingml.chart+xml"/>
  <Override PartName="/ppt/charts/chart3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87" r:id="rId3"/>
    <p:sldId id="257" r:id="rId4"/>
    <p:sldId id="284" r:id="rId5"/>
    <p:sldId id="273" r:id="rId6"/>
    <p:sldId id="274" r:id="rId7"/>
    <p:sldId id="285" r:id="rId8"/>
    <p:sldId id="279" r:id="rId9"/>
    <p:sldId id="298" r:id="rId10"/>
    <p:sldId id="263" r:id="rId11"/>
    <p:sldId id="264" r:id="rId12"/>
    <p:sldId id="265" r:id="rId13"/>
    <p:sldId id="266" r:id="rId14"/>
    <p:sldId id="300" r:id="rId15"/>
    <p:sldId id="306" r:id="rId16"/>
    <p:sldId id="299" r:id="rId17"/>
    <p:sldId id="333" r:id="rId18"/>
    <p:sldId id="294" r:id="rId19"/>
    <p:sldId id="315" r:id="rId20"/>
    <p:sldId id="316" r:id="rId21"/>
    <p:sldId id="317" r:id="rId22"/>
    <p:sldId id="318" r:id="rId23"/>
    <p:sldId id="295" r:id="rId24"/>
    <p:sldId id="323" r:id="rId25"/>
    <p:sldId id="324" r:id="rId26"/>
    <p:sldId id="325" r:id="rId27"/>
    <p:sldId id="326" r:id="rId28"/>
    <p:sldId id="296" r:id="rId29"/>
    <p:sldId id="319" r:id="rId30"/>
    <p:sldId id="320" r:id="rId31"/>
    <p:sldId id="321" r:id="rId32"/>
    <p:sldId id="322" r:id="rId33"/>
    <p:sldId id="297" r:id="rId34"/>
    <p:sldId id="327" r:id="rId35"/>
    <p:sldId id="328" r:id="rId36"/>
    <p:sldId id="329" r:id="rId37"/>
    <p:sldId id="330" r:id="rId38"/>
    <p:sldId id="305" r:id="rId39"/>
    <p:sldId id="282" r:id="rId40"/>
    <p:sldId id="290" r:id="rId41"/>
    <p:sldId id="301" r:id="rId42"/>
    <p:sldId id="281" r:id="rId43"/>
    <p:sldId id="288" r:id="rId44"/>
    <p:sldId id="289" r:id="rId45"/>
    <p:sldId id="291" r:id="rId46"/>
    <p:sldId id="280" r:id="rId47"/>
    <p:sldId id="302" r:id="rId48"/>
    <p:sldId id="303" r:id="rId49"/>
    <p:sldId id="304" r:id="rId50"/>
    <p:sldId id="292" r:id="rId51"/>
    <p:sldId id="307" r:id="rId52"/>
    <p:sldId id="308" r:id="rId53"/>
    <p:sldId id="309" r:id="rId54"/>
    <p:sldId id="310" r:id="rId55"/>
    <p:sldId id="293" r:id="rId56"/>
    <p:sldId id="311" r:id="rId57"/>
    <p:sldId id="312" r:id="rId58"/>
    <p:sldId id="313" r:id="rId59"/>
    <p:sldId id="314" r:id="rId60"/>
    <p:sldId id="331" r:id="rId61"/>
    <p:sldId id="332" r:id="rId62"/>
    <p:sldId id="286" r:id="rId63"/>
    <p:sldId id="275"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F234"/>
    <a:srgbClr val="0F36F2"/>
    <a:srgbClr val="F2F000"/>
    <a:srgbClr val="F26ECA"/>
    <a:srgbClr val="00BB00"/>
    <a:srgbClr val="34FF28"/>
    <a:srgbClr val="94FFFC"/>
    <a:srgbClr val="A882FF"/>
    <a:srgbClr val="7350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4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distal_analysi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color_coded_expression_muscle_genes.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colord_coded_expression%20of_brain_genes.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brain_down_proximal_analysis.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downregulated:down_brain_distal_analy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mdb:Desktop:Developmental_Bio:Lab:Lab_13:output.psl"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proximal_analysis.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Brain:up_brain_distal_analysis.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up_muscle_proximal_analy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proximal_analysi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mdb:Desktop:Rotation_4_-_Taylor_Lab:INSIGHT_results:Muscle:down_muscle_distal_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c:v>
          </c:tx>
          <c:spPr>
            <a:solidFill>
              <a:schemeClr val="bg1"/>
            </a:solidFill>
            <a:ln w="12700">
              <a:solidFill>
                <a:schemeClr val="tx1"/>
              </a:solidFill>
            </a:ln>
            <a:effectLst/>
          </c:spPr>
          <c:invertIfNegative val="0"/>
          <c:dPt>
            <c:idx val="0"/>
            <c:invertIfNegative val="0"/>
            <c:bubble3D val="0"/>
          </c:dPt>
          <c:dPt>
            <c:idx val="1"/>
            <c:invertIfNegative val="0"/>
            <c:bubble3D val="0"/>
          </c:dPt>
          <c:dPt>
            <c:idx val="2"/>
            <c:invertIfNegative val="0"/>
            <c:bubble3D val="0"/>
          </c:dPt>
          <c:cat>
            <c:strLit>
              <c:ptCount val="2"/>
              <c:pt idx="0">
                <c:v>_x000d_Muscle Tissue</c:v>
              </c:pt>
              <c:pt idx="1">
                <c:v>_x000d_ Brain Tissue</c:v>
              </c:pt>
            </c:strLit>
          </c:cat>
          <c:val>
            <c:numRef>
              <c:f>summary!$A$2:$B$2</c:f>
              <c:numCache>
                <c:formatCode>General</c:formatCode>
                <c:ptCount val="2"/>
                <c:pt idx="0">
                  <c:v>23.0</c:v>
                </c:pt>
                <c:pt idx="1">
                  <c:v>40.0</c:v>
                </c:pt>
              </c:numCache>
            </c:numRef>
          </c:val>
        </c:ser>
        <c:ser>
          <c:idx val="1"/>
          <c:order val="1"/>
          <c:tx>
            <c:v>Brain</c:v>
          </c:tx>
          <c:spPr>
            <a:solidFill>
              <a:schemeClr val="tx1"/>
            </a:solidFill>
            <a:ln>
              <a:solidFill>
                <a:schemeClr val="tx1"/>
              </a:solidFill>
            </a:ln>
          </c:spPr>
          <c:invertIfNegative val="0"/>
          <c:cat>
            <c:strLit>
              <c:ptCount val="2"/>
              <c:pt idx="0">
                <c:v>_x000d_Muscle Tissue</c:v>
              </c:pt>
              <c:pt idx="1">
                <c:v>_x000d_ Brain Tissue</c:v>
              </c:pt>
            </c:strLit>
          </c:cat>
          <c:val>
            <c:numRef>
              <c:f>summary!$C$2:$D$2</c:f>
              <c:numCache>
                <c:formatCode>General</c:formatCode>
                <c:ptCount val="2"/>
                <c:pt idx="0">
                  <c:v>72.0</c:v>
                </c:pt>
                <c:pt idx="1">
                  <c:v>364.0</c:v>
                </c:pt>
              </c:numCache>
            </c:numRef>
          </c:val>
        </c:ser>
        <c:dLbls>
          <c:showLegendKey val="0"/>
          <c:showVal val="0"/>
          <c:showCatName val="0"/>
          <c:showSerName val="0"/>
          <c:showPercent val="0"/>
          <c:showBubbleSize val="0"/>
        </c:dLbls>
        <c:gapWidth val="150"/>
        <c:axId val="-2091973224"/>
        <c:axId val="-2091970216"/>
      </c:barChart>
      <c:catAx>
        <c:axId val="-2091973224"/>
        <c:scaling>
          <c:orientation val="minMax"/>
        </c:scaling>
        <c:delete val="0"/>
        <c:axPos val="b"/>
        <c:majorTickMark val="out"/>
        <c:minorTickMark val="none"/>
        <c:tickLblPos val="nextTo"/>
        <c:txPr>
          <a:bodyPr/>
          <a:lstStyle/>
          <a:p>
            <a:pPr>
              <a:defRPr b="1"/>
            </a:pPr>
            <a:endParaRPr lang="en-US"/>
          </a:p>
        </c:txPr>
        <c:crossAx val="-2091970216"/>
        <c:crosses val="autoZero"/>
        <c:auto val="1"/>
        <c:lblAlgn val="ctr"/>
        <c:lblOffset val="100"/>
        <c:noMultiLvlLbl val="0"/>
      </c:catAx>
      <c:valAx>
        <c:axId val="-2091970216"/>
        <c:scaling>
          <c:orientation val="minMax"/>
        </c:scaling>
        <c:delete val="0"/>
        <c:axPos val="l"/>
        <c:title>
          <c:tx>
            <c:rich>
              <a:bodyPr rot="-5400000" vert="horz"/>
              <a:lstStyle/>
              <a:p>
                <a:pPr>
                  <a:defRPr/>
                </a:pPr>
                <a:r>
                  <a:rPr lang="en-US"/>
                  <a:t>Number of Tissue-Enriched Genes</a:t>
                </a:r>
              </a:p>
            </c:rich>
          </c:tx>
          <c:layout/>
          <c:overlay val="0"/>
        </c:title>
        <c:numFmt formatCode="General" sourceLinked="1"/>
        <c:majorTickMark val="out"/>
        <c:minorTickMark val="none"/>
        <c:tickLblPos val="nextTo"/>
        <c:crossAx val="-2091973224"/>
        <c:crosses val="autoZero"/>
        <c:crossBetween val="between"/>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P!$C$2:$C$19</c:f>
                <c:numCache>
                  <c:formatCode>General</c:formatCode>
                  <c:ptCount val="18"/>
                  <c:pt idx="0">
                    <c:v>0.141291</c:v>
                  </c:pt>
                  <c:pt idx="1">
                    <c:v>0.158198</c:v>
                  </c:pt>
                  <c:pt idx="2">
                    <c:v>0.020268</c:v>
                  </c:pt>
                  <c:pt idx="3">
                    <c:v>0.003068</c:v>
                  </c:pt>
                  <c:pt idx="4">
                    <c:v>0.019384</c:v>
                  </c:pt>
                  <c:pt idx="5">
                    <c:v>0.079371</c:v>
                  </c:pt>
                  <c:pt idx="6">
                    <c:v>0.093809</c:v>
                  </c:pt>
                  <c:pt idx="7">
                    <c:v>0.055727</c:v>
                  </c:pt>
                  <c:pt idx="8">
                    <c:v>0.092331</c:v>
                  </c:pt>
                  <c:pt idx="9">
                    <c:v>0.000639</c:v>
                  </c:pt>
                  <c:pt idx="10">
                    <c:v>0.094681</c:v>
                  </c:pt>
                  <c:pt idx="11">
                    <c:v>0.048132</c:v>
                  </c:pt>
                  <c:pt idx="12">
                    <c:v>0.058691</c:v>
                  </c:pt>
                  <c:pt idx="13">
                    <c:v>0.198608</c:v>
                  </c:pt>
                  <c:pt idx="14">
                    <c:v>0.14349</c:v>
                  </c:pt>
                  <c:pt idx="15">
                    <c:v>0.270932</c:v>
                  </c:pt>
                  <c:pt idx="16">
                    <c:v>0.311554</c:v>
                  </c:pt>
                  <c:pt idx="17">
                    <c:v>0.339674</c:v>
                  </c:pt>
                </c:numCache>
              </c:numRef>
            </c:plus>
            <c:minus>
              <c:numRef>
                <c:f>P!$C$2:$C$19</c:f>
                <c:numCache>
                  <c:formatCode>General</c:formatCode>
                  <c:ptCount val="18"/>
                  <c:pt idx="0">
                    <c:v>0.141291</c:v>
                  </c:pt>
                  <c:pt idx="1">
                    <c:v>0.158198</c:v>
                  </c:pt>
                  <c:pt idx="2">
                    <c:v>0.020268</c:v>
                  </c:pt>
                  <c:pt idx="3">
                    <c:v>0.003068</c:v>
                  </c:pt>
                  <c:pt idx="4">
                    <c:v>0.019384</c:v>
                  </c:pt>
                  <c:pt idx="5">
                    <c:v>0.079371</c:v>
                  </c:pt>
                  <c:pt idx="6">
                    <c:v>0.093809</c:v>
                  </c:pt>
                  <c:pt idx="7">
                    <c:v>0.055727</c:v>
                  </c:pt>
                  <c:pt idx="8">
                    <c:v>0.092331</c:v>
                  </c:pt>
                  <c:pt idx="9">
                    <c:v>0.000639</c:v>
                  </c:pt>
                  <c:pt idx="10">
                    <c:v>0.094681</c:v>
                  </c:pt>
                  <c:pt idx="11">
                    <c:v>0.048132</c:v>
                  </c:pt>
                  <c:pt idx="12">
                    <c:v>0.058691</c:v>
                  </c:pt>
                  <c:pt idx="13">
                    <c:v>0.198608</c:v>
                  </c:pt>
                  <c:pt idx="14">
                    <c:v>0.14349</c:v>
                  </c:pt>
                  <c:pt idx="15">
                    <c:v>0.270932</c:v>
                  </c:pt>
                  <c:pt idx="16">
                    <c:v>0.311554</c:v>
                  </c:pt>
                  <c:pt idx="17">
                    <c:v>0.339674</c:v>
                  </c:pt>
                </c:numCache>
              </c:numRef>
            </c:minus>
          </c:errBars>
          <c:cat>
            <c:strRef>
              <c:f>P!$A$2:$A$19</c:f>
              <c:strCache>
                <c:ptCount val="18"/>
                <c:pt idx="0">
                  <c:v>KLHL31</c:v>
                </c:pt>
                <c:pt idx="1">
                  <c:v>MYH8</c:v>
                </c:pt>
                <c:pt idx="2">
                  <c:v>NKAIN1</c:v>
                </c:pt>
                <c:pt idx="3">
                  <c:v>MYH4</c:v>
                </c:pt>
                <c:pt idx="4">
                  <c:v>MYH1</c:v>
                </c:pt>
                <c:pt idx="5">
                  <c:v>TUBA8</c:v>
                </c:pt>
                <c:pt idx="6">
                  <c:v>FAM184B</c:v>
                </c:pt>
                <c:pt idx="7">
                  <c:v>AGL</c:v>
                </c:pt>
                <c:pt idx="8">
                  <c:v>NEXN1</c:v>
                </c:pt>
                <c:pt idx="9">
                  <c:v>GADL1</c:v>
                </c:pt>
                <c:pt idx="10">
                  <c:v>CA14</c:v>
                </c:pt>
                <c:pt idx="11">
                  <c:v>HOXC10</c:v>
                </c:pt>
                <c:pt idx="12">
                  <c:v>SH3BGR</c:v>
                </c:pt>
                <c:pt idx="13">
                  <c:v>EYA4</c:v>
                </c:pt>
                <c:pt idx="14">
                  <c:v>DDIT4L</c:v>
                </c:pt>
                <c:pt idx="15">
                  <c:v>TMOD4</c:v>
                </c:pt>
                <c:pt idx="16">
                  <c:v>LINGO4</c:v>
                </c:pt>
                <c:pt idx="17">
                  <c:v>PADI2</c:v>
                </c:pt>
              </c:strCache>
            </c:strRef>
          </c:cat>
          <c:val>
            <c:numRef>
              <c:f>P!$B$2:$B$19</c:f>
              <c:numCache>
                <c:formatCode>General</c:formatCode>
                <c:ptCount val="18"/>
                <c:pt idx="0">
                  <c:v>0.004312</c:v>
                </c:pt>
                <c:pt idx="1">
                  <c:v>0.004457</c:v>
                </c:pt>
                <c:pt idx="2">
                  <c:v>0.03872</c:v>
                </c:pt>
                <c:pt idx="3">
                  <c:v>0.044208</c:v>
                </c:pt>
                <c:pt idx="4">
                  <c:v>0.089014</c:v>
                </c:pt>
                <c:pt idx="5">
                  <c:v>0.089117</c:v>
                </c:pt>
                <c:pt idx="6">
                  <c:v>0.114177</c:v>
                </c:pt>
                <c:pt idx="7">
                  <c:v>0.137107</c:v>
                </c:pt>
                <c:pt idx="8">
                  <c:v>0.15923</c:v>
                </c:pt>
                <c:pt idx="9">
                  <c:v>0.175862</c:v>
                </c:pt>
                <c:pt idx="10">
                  <c:v>0.176488</c:v>
                </c:pt>
                <c:pt idx="11">
                  <c:v>0.215794</c:v>
                </c:pt>
                <c:pt idx="12">
                  <c:v>0.223978</c:v>
                </c:pt>
                <c:pt idx="13">
                  <c:v>0.338879</c:v>
                </c:pt>
                <c:pt idx="14">
                  <c:v>0.355484</c:v>
                </c:pt>
                <c:pt idx="15">
                  <c:v>0.479701</c:v>
                </c:pt>
                <c:pt idx="16">
                  <c:v>0.611086</c:v>
                </c:pt>
                <c:pt idx="17">
                  <c:v>0.636891</c:v>
                </c:pt>
              </c:numCache>
            </c:numRef>
          </c:val>
        </c:ser>
        <c:dLbls>
          <c:showLegendKey val="0"/>
          <c:showVal val="0"/>
          <c:showCatName val="0"/>
          <c:showSerName val="0"/>
          <c:showPercent val="0"/>
          <c:showBubbleSize val="0"/>
        </c:dLbls>
        <c:gapWidth val="150"/>
        <c:axId val="-2098955816"/>
        <c:axId val="-2096007656"/>
      </c:barChart>
      <c:catAx>
        <c:axId val="-2098955816"/>
        <c:scaling>
          <c:orientation val="minMax"/>
        </c:scaling>
        <c:delete val="0"/>
        <c:axPos val="l"/>
        <c:majorTickMark val="out"/>
        <c:minorTickMark val="none"/>
        <c:tickLblPos val="nextTo"/>
        <c:crossAx val="-2096007656"/>
        <c:crosses val="autoZero"/>
        <c:auto val="1"/>
        <c:lblAlgn val="ctr"/>
        <c:lblOffset val="100"/>
        <c:noMultiLvlLbl val="0"/>
      </c:catAx>
      <c:valAx>
        <c:axId val="-2096007656"/>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98955816"/>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E_A!$C$2:$C$19</c:f>
                <c:numCache>
                  <c:formatCode>General</c:formatCode>
                  <c:ptCount val="18"/>
                  <c:pt idx="0">
                    <c:v>0.836157</c:v>
                  </c:pt>
                  <c:pt idx="1">
                    <c:v>0.0</c:v>
                  </c:pt>
                  <c:pt idx="2">
                    <c:v>0.0</c:v>
                  </c:pt>
                  <c:pt idx="3">
                    <c:v>0.902147</c:v>
                  </c:pt>
                  <c:pt idx="4">
                    <c:v>0.0</c:v>
                  </c:pt>
                  <c:pt idx="5">
                    <c:v>1.237129</c:v>
                  </c:pt>
                  <c:pt idx="6">
                    <c:v>1.476596</c:v>
                  </c:pt>
                  <c:pt idx="7">
                    <c:v>0.685885</c:v>
                  </c:pt>
                  <c:pt idx="8">
                    <c:v>0.439117</c:v>
                  </c:pt>
                  <c:pt idx="9">
                    <c:v>0.086426</c:v>
                  </c:pt>
                  <c:pt idx="10">
                    <c:v>0.909161</c:v>
                  </c:pt>
                  <c:pt idx="11">
                    <c:v>0.685114</c:v>
                  </c:pt>
                  <c:pt idx="12">
                    <c:v>0.103138</c:v>
                  </c:pt>
                  <c:pt idx="13">
                    <c:v>0.011744</c:v>
                  </c:pt>
                  <c:pt idx="14">
                    <c:v>0.096827</c:v>
                  </c:pt>
                  <c:pt idx="15">
                    <c:v>0.457504</c:v>
                  </c:pt>
                  <c:pt idx="16">
                    <c:v>0.265198</c:v>
                  </c:pt>
                  <c:pt idx="17">
                    <c:v>2.281383</c:v>
                  </c:pt>
                </c:numCache>
              </c:numRef>
            </c:plus>
            <c:minus>
              <c:numRef>
                <c:f>E_A!$C$2:$C$19</c:f>
                <c:numCache>
                  <c:formatCode>General</c:formatCode>
                  <c:ptCount val="18"/>
                  <c:pt idx="0">
                    <c:v>0.836157</c:v>
                  </c:pt>
                  <c:pt idx="1">
                    <c:v>0.0</c:v>
                  </c:pt>
                  <c:pt idx="2">
                    <c:v>0.0</c:v>
                  </c:pt>
                  <c:pt idx="3">
                    <c:v>0.902147</c:v>
                  </c:pt>
                  <c:pt idx="4">
                    <c:v>0.0</c:v>
                  </c:pt>
                  <c:pt idx="5">
                    <c:v>1.237129</c:v>
                  </c:pt>
                  <c:pt idx="6">
                    <c:v>1.476596</c:v>
                  </c:pt>
                  <c:pt idx="7">
                    <c:v>0.685885</c:v>
                  </c:pt>
                  <c:pt idx="8">
                    <c:v>0.439117</c:v>
                  </c:pt>
                  <c:pt idx="9">
                    <c:v>0.086426</c:v>
                  </c:pt>
                  <c:pt idx="10">
                    <c:v>0.909161</c:v>
                  </c:pt>
                  <c:pt idx="11">
                    <c:v>0.685114</c:v>
                  </c:pt>
                  <c:pt idx="12">
                    <c:v>0.103138</c:v>
                  </c:pt>
                  <c:pt idx="13">
                    <c:v>0.011744</c:v>
                  </c:pt>
                  <c:pt idx="14">
                    <c:v>0.096827</c:v>
                  </c:pt>
                  <c:pt idx="15">
                    <c:v>0.457504</c:v>
                  </c:pt>
                  <c:pt idx="16">
                    <c:v>0.265198</c:v>
                  </c:pt>
                  <c:pt idx="17">
                    <c:v>2.281383</c:v>
                  </c:pt>
                </c:numCache>
              </c:numRef>
            </c:minus>
          </c:errBars>
          <c:cat>
            <c:strRef>
              <c:f>E_A!$A$2:$A$19</c:f>
              <c:strCache>
                <c:ptCount val="18"/>
                <c:pt idx="0">
                  <c:v>AGL</c:v>
                </c:pt>
                <c:pt idx="1">
                  <c:v>CA14</c:v>
                </c:pt>
                <c:pt idx="2">
                  <c:v>DDIT4L</c:v>
                </c:pt>
                <c:pt idx="3">
                  <c:v>EYA4</c:v>
                </c:pt>
                <c:pt idx="4">
                  <c:v>NKAIN1</c:v>
                </c:pt>
                <c:pt idx="5">
                  <c:v>PADI2</c:v>
                </c:pt>
                <c:pt idx="6">
                  <c:v>TMOD4</c:v>
                </c:pt>
                <c:pt idx="7">
                  <c:v>TUBA8</c:v>
                </c:pt>
                <c:pt idx="8">
                  <c:v>KLHL31</c:v>
                </c:pt>
                <c:pt idx="9">
                  <c:v>HOXC10</c:v>
                </c:pt>
                <c:pt idx="10">
                  <c:v>MYH8</c:v>
                </c:pt>
                <c:pt idx="11">
                  <c:v>GADL1</c:v>
                </c:pt>
                <c:pt idx="12">
                  <c:v>NEXN1</c:v>
                </c:pt>
                <c:pt idx="13">
                  <c:v>MYH4</c:v>
                </c:pt>
                <c:pt idx="14">
                  <c:v>MYH1</c:v>
                </c:pt>
                <c:pt idx="15">
                  <c:v>LINGO4</c:v>
                </c:pt>
                <c:pt idx="16">
                  <c:v>SH3BGR</c:v>
                </c:pt>
                <c:pt idx="17">
                  <c:v>FAM184B</c:v>
                </c:pt>
              </c:strCache>
            </c:strRef>
          </c:cat>
          <c:val>
            <c:numRef>
              <c:f>E_A!$B$2:$B$19</c:f>
              <c:numCache>
                <c:formatCode>General</c:formatCode>
                <c:ptCount val="18"/>
                <c:pt idx="0">
                  <c:v>0.0</c:v>
                </c:pt>
                <c:pt idx="1">
                  <c:v>0.0</c:v>
                </c:pt>
                <c:pt idx="2">
                  <c:v>0.0</c:v>
                </c:pt>
                <c:pt idx="3">
                  <c:v>0.0</c:v>
                </c:pt>
                <c:pt idx="4">
                  <c:v>0.0</c:v>
                </c:pt>
                <c:pt idx="5">
                  <c:v>0.0</c:v>
                </c:pt>
                <c:pt idx="6">
                  <c:v>0.0</c:v>
                </c:pt>
                <c:pt idx="7">
                  <c:v>0.0</c:v>
                </c:pt>
                <c:pt idx="8">
                  <c:v>0.057324</c:v>
                </c:pt>
                <c:pt idx="9">
                  <c:v>0.064234</c:v>
                </c:pt>
                <c:pt idx="10">
                  <c:v>0.139737</c:v>
                </c:pt>
                <c:pt idx="11">
                  <c:v>0.244941</c:v>
                </c:pt>
                <c:pt idx="12">
                  <c:v>0.29019</c:v>
                </c:pt>
                <c:pt idx="13">
                  <c:v>0.300627</c:v>
                </c:pt>
                <c:pt idx="14">
                  <c:v>0.536059</c:v>
                </c:pt>
                <c:pt idx="15">
                  <c:v>1.81691</c:v>
                </c:pt>
                <c:pt idx="16">
                  <c:v>2.105449</c:v>
                </c:pt>
                <c:pt idx="17">
                  <c:v>3.262521</c:v>
                </c:pt>
              </c:numCache>
            </c:numRef>
          </c:val>
        </c:ser>
        <c:dLbls>
          <c:showLegendKey val="0"/>
          <c:showVal val="0"/>
          <c:showCatName val="0"/>
          <c:showSerName val="0"/>
          <c:showPercent val="0"/>
          <c:showBubbleSize val="0"/>
        </c:dLbls>
        <c:gapWidth val="150"/>
        <c:axId val="-2104137432"/>
        <c:axId val="-2089363512"/>
      </c:barChart>
      <c:catAx>
        <c:axId val="-2104137432"/>
        <c:scaling>
          <c:orientation val="minMax"/>
        </c:scaling>
        <c:delete val="0"/>
        <c:axPos val="l"/>
        <c:majorTickMark val="out"/>
        <c:minorTickMark val="none"/>
        <c:tickLblPos val="nextTo"/>
        <c:crossAx val="-2089363512"/>
        <c:crosses val="autoZero"/>
        <c:auto val="1"/>
        <c:lblAlgn val="ctr"/>
        <c:lblOffset val="100"/>
        <c:noMultiLvlLbl val="0"/>
      </c:catAx>
      <c:valAx>
        <c:axId val="-2089363512"/>
        <c:scaling>
          <c:orientation val="minMax"/>
          <c:max val="6.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04137432"/>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plus>
            <c:min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minus>
          </c:errBars>
          <c:cat>
            <c:strRef>
              <c:f>E_W!$A$2:$A$19</c:f>
              <c:strCache>
                <c:ptCount val="18"/>
                <c:pt idx="0">
                  <c:v>FAM184B</c:v>
                </c:pt>
                <c:pt idx="1">
                  <c:v>GADL1</c:v>
                </c:pt>
                <c:pt idx="2">
                  <c:v>LINGO4</c:v>
                </c:pt>
                <c:pt idx="3">
                  <c:v>MYH1</c:v>
                </c:pt>
                <c:pt idx="4">
                  <c:v>MYH4</c:v>
                </c:pt>
                <c:pt idx="5">
                  <c:v>MYH8</c:v>
                </c:pt>
                <c:pt idx="6">
                  <c:v>TUBA8</c:v>
                </c:pt>
                <c:pt idx="7">
                  <c:v>NEXN1</c:v>
                </c:pt>
                <c:pt idx="8">
                  <c:v>KLHL31</c:v>
                </c:pt>
                <c:pt idx="9">
                  <c:v>EYA4</c:v>
                </c:pt>
                <c:pt idx="10">
                  <c:v>HOXC10</c:v>
                </c:pt>
                <c:pt idx="11">
                  <c:v>SH3BGR</c:v>
                </c:pt>
                <c:pt idx="12">
                  <c:v>NKAIN1</c:v>
                </c:pt>
                <c:pt idx="13">
                  <c:v>TMOD4</c:v>
                </c:pt>
                <c:pt idx="14">
                  <c:v>CA14</c:v>
                </c:pt>
                <c:pt idx="15">
                  <c:v>AGL</c:v>
                </c:pt>
                <c:pt idx="16">
                  <c:v>PADI2</c:v>
                </c:pt>
                <c:pt idx="17">
                  <c:v>DDIT4L</c:v>
                </c:pt>
              </c:strCache>
            </c:strRef>
          </c:cat>
          <c:val>
            <c:numRef>
              <c:f>E_W!$B$2:$B$19</c:f>
              <c:numCache>
                <c:formatCode>General</c:formatCode>
                <c:ptCount val="18"/>
                <c:pt idx="0">
                  <c:v>0.0</c:v>
                </c:pt>
                <c:pt idx="1">
                  <c:v>0.0</c:v>
                </c:pt>
                <c:pt idx="2">
                  <c:v>0.0</c:v>
                </c:pt>
                <c:pt idx="3">
                  <c:v>0.0</c:v>
                </c:pt>
                <c:pt idx="4">
                  <c:v>0.0</c:v>
                </c:pt>
                <c:pt idx="5">
                  <c:v>0.0</c:v>
                </c:pt>
                <c:pt idx="6">
                  <c:v>0.275982</c:v>
                </c:pt>
                <c:pt idx="7">
                  <c:v>0.783855</c:v>
                </c:pt>
                <c:pt idx="8">
                  <c:v>0.960446</c:v>
                </c:pt>
                <c:pt idx="9">
                  <c:v>1.085458</c:v>
                </c:pt>
                <c:pt idx="10">
                  <c:v>1.146595</c:v>
                </c:pt>
                <c:pt idx="11">
                  <c:v>1.205877</c:v>
                </c:pt>
                <c:pt idx="12">
                  <c:v>1.233507</c:v>
                </c:pt>
                <c:pt idx="13">
                  <c:v>1.344392</c:v>
                </c:pt>
                <c:pt idx="14">
                  <c:v>1.356113</c:v>
                </c:pt>
                <c:pt idx="15">
                  <c:v>1.70461</c:v>
                </c:pt>
                <c:pt idx="16">
                  <c:v>2.916834999999998</c:v>
                </c:pt>
                <c:pt idx="17">
                  <c:v>5.879354</c:v>
                </c:pt>
              </c:numCache>
            </c:numRef>
          </c:val>
        </c:ser>
        <c:dLbls>
          <c:showLegendKey val="0"/>
          <c:showVal val="0"/>
          <c:showCatName val="0"/>
          <c:showSerName val="0"/>
          <c:showPercent val="0"/>
          <c:showBubbleSize val="0"/>
        </c:dLbls>
        <c:gapWidth val="150"/>
        <c:axId val="-2096207736"/>
        <c:axId val="-2095777464"/>
      </c:barChart>
      <c:catAx>
        <c:axId val="-2096207736"/>
        <c:scaling>
          <c:orientation val="minMax"/>
        </c:scaling>
        <c:delete val="0"/>
        <c:axPos val="l"/>
        <c:majorTickMark val="out"/>
        <c:minorTickMark val="none"/>
        <c:tickLblPos val="nextTo"/>
        <c:crossAx val="-2095777464"/>
        <c:crosses val="autoZero"/>
        <c:auto val="1"/>
        <c:lblAlgn val="ctr"/>
        <c:lblOffset val="100"/>
        <c:noMultiLvlLbl val="0"/>
      </c:catAx>
      <c:valAx>
        <c:axId val="-2095777464"/>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096207736"/>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Promoter elements under selection</c:v>
                </c:pt>
                <c:pt idx="2">
                  <c:v>Promoter regulatory sites under positive selection</c:v>
                </c:pt>
                <c:pt idx="3">
                  <c:v>Promoter regulatory sites under negative selection</c:v>
                </c:pt>
              </c:strCache>
            </c:strRef>
          </c:cat>
          <c:val>
            <c:numRef>
              <c:f>Summary!$A$2:$D$2</c:f>
              <c:numCache>
                <c:formatCode>General</c:formatCode>
                <c:ptCount val="4"/>
                <c:pt idx="0">
                  <c:v>20.0</c:v>
                </c:pt>
                <c:pt idx="1">
                  <c:v>16.0</c:v>
                </c:pt>
                <c:pt idx="2">
                  <c:v>7.0</c:v>
                </c:pt>
                <c:pt idx="3">
                  <c:v>8.0</c:v>
                </c:pt>
              </c:numCache>
            </c:numRef>
          </c:val>
        </c:ser>
        <c:dLbls>
          <c:showLegendKey val="0"/>
          <c:showVal val="0"/>
          <c:showCatName val="0"/>
          <c:showSerName val="0"/>
          <c:showPercent val="0"/>
          <c:showBubbleSize val="0"/>
        </c:dLbls>
        <c:gapWidth val="150"/>
        <c:axId val="-2092905832"/>
        <c:axId val="-2092902824"/>
      </c:barChart>
      <c:catAx>
        <c:axId val="-2092905832"/>
        <c:scaling>
          <c:orientation val="minMax"/>
        </c:scaling>
        <c:delete val="0"/>
        <c:axPos val="b"/>
        <c:majorTickMark val="out"/>
        <c:minorTickMark val="none"/>
        <c:tickLblPos val="nextTo"/>
        <c:txPr>
          <a:bodyPr/>
          <a:lstStyle/>
          <a:p>
            <a:pPr>
              <a:defRPr b="1"/>
            </a:pPr>
            <a:endParaRPr lang="en-US"/>
          </a:p>
        </c:txPr>
        <c:crossAx val="-2092902824"/>
        <c:crosses val="autoZero"/>
        <c:auto val="1"/>
        <c:lblAlgn val="ctr"/>
        <c:lblOffset val="100"/>
        <c:noMultiLvlLbl val="0"/>
      </c:catAx>
      <c:valAx>
        <c:axId val="-2092902824"/>
        <c:scaling>
          <c:orientation val="minMax"/>
        </c:scaling>
        <c:delete val="0"/>
        <c:axPos val="l"/>
        <c:title>
          <c:tx>
            <c:rich>
              <a:bodyPr rot="-5400000" vert="horz"/>
              <a:lstStyle/>
              <a:p>
                <a:pPr>
                  <a:defRPr/>
                </a:pPr>
                <a:r>
                  <a:rPr lang="en-US" i="1" dirty="0" err="1"/>
                  <a:t>cis</a:t>
                </a:r>
                <a:r>
                  <a:rPr lang="en-US" i="0" dirty="0" err="1"/>
                  <a:t>-Regulatiory</a:t>
                </a:r>
                <a:r>
                  <a:rPr lang="en-US" i="0" baseline="0" dirty="0"/>
                  <a:t> Elements of </a:t>
                </a:r>
                <a:r>
                  <a:rPr lang="en-US" i="0" dirty="0"/>
                  <a:t>Up</a:t>
                </a:r>
                <a:r>
                  <a:rPr lang="en-US" dirty="0"/>
                  <a:t>-regulated Muscle-specific Genes</a:t>
                </a:r>
              </a:p>
            </c:rich>
          </c:tx>
          <c:layout/>
          <c:overlay val="0"/>
        </c:title>
        <c:numFmt formatCode="General" sourceLinked="1"/>
        <c:majorTickMark val="out"/>
        <c:minorTickMark val="none"/>
        <c:tickLblPos val="nextTo"/>
        <c:crossAx val="-2092905832"/>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P!$C$2:$C$21</c:f>
                <c:numCache>
                  <c:formatCode>General</c:formatCode>
                  <c:ptCount val="20"/>
                  <c:pt idx="0">
                    <c:v>0.000738</c:v>
                  </c:pt>
                  <c:pt idx="1">
                    <c:v>0.001034</c:v>
                  </c:pt>
                  <c:pt idx="2">
                    <c:v>0.002158</c:v>
                  </c:pt>
                  <c:pt idx="3">
                    <c:v>0.002731</c:v>
                  </c:pt>
                  <c:pt idx="4">
                    <c:v>0.088001</c:v>
                  </c:pt>
                  <c:pt idx="5">
                    <c:v>0.0723</c:v>
                  </c:pt>
                  <c:pt idx="6">
                    <c:v>0.092174</c:v>
                  </c:pt>
                  <c:pt idx="7">
                    <c:v>0.048309</c:v>
                  </c:pt>
                  <c:pt idx="8">
                    <c:v>0.0654905</c:v>
                  </c:pt>
                  <c:pt idx="9">
                    <c:v>0.102453</c:v>
                  </c:pt>
                  <c:pt idx="10">
                    <c:v>0.09575</c:v>
                  </c:pt>
                  <c:pt idx="11">
                    <c:v>0.015556</c:v>
                  </c:pt>
                  <c:pt idx="12">
                    <c:v>0.016636</c:v>
                  </c:pt>
                  <c:pt idx="13">
                    <c:v>0.019015</c:v>
                  </c:pt>
                  <c:pt idx="14">
                    <c:v>0.078918</c:v>
                  </c:pt>
                  <c:pt idx="15">
                    <c:v>0.129389</c:v>
                  </c:pt>
                  <c:pt idx="16">
                    <c:v>0.103596</c:v>
                  </c:pt>
                  <c:pt idx="17">
                    <c:v>0.445085</c:v>
                  </c:pt>
                  <c:pt idx="18">
                    <c:v>0.120359</c:v>
                  </c:pt>
                  <c:pt idx="19">
                    <c:v>0.304835</c:v>
                  </c:pt>
                </c:numCache>
              </c:numRef>
            </c:plus>
            <c:minus>
              <c:numRef>
                <c:f>P!$C$2:$C$21</c:f>
                <c:numCache>
                  <c:formatCode>General</c:formatCode>
                  <c:ptCount val="20"/>
                  <c:pt idx="0">
                    <c:v>0.000738</c:v>
                  </c:pt>
                  <c:pt idx="1">
                    <c:v>0.001034</c:v>
                  </c:pt>
                  <c:pt idx="2">
                    <c:v>0.002158</c:v>
                  </c:pt>
                  <c:pt idx="3">
                    <c:v>0.002731</c:v>
                  </c:pt>
                  <c:pt idx="4">
                    <c:v>0.088001</c:v>
                  </c:pt>
                  <c:pt idx="5">
                    <c:v>0.0723</c:v>
                  </c:pt>
                  <c:pt idx="6">
                    <c:v>0.092174</c:v>
                  </c:pt>
                  <c:pt idx="7">
                    <c:v>0.048309</c:v>
                  </c:pt>
                  <c:pt idx="8">
                    <c:v>0.0654905</c:v>
                  </c:pt>
                  <c:pt idx="9">
                    <c:v>0.102453</c:v>
                  </c:pt>
                  <c:pt idx="10">
                    <c:v>0.09575</c:v>
                  </c:pt>
                  <c:pt idx="11">
                    <c:v>0.015556</c:v>
                  </c:pt>
                  <c:pt idx="12">
                    <c:v>0.016636</c:v>
                  </c:pt>
                  <c:pt idx="13">
                    <c:v>0.019015</c:v>
                  </c:pt>
                  <c:pt idx="14">
                    <c:v>0.078918</c:v>
                  </c:pt>
                  <c:pt idx="15">
                    <c:v>0.129389</c:v>
                  </c:pt>
                  <c:pt idx="16">
                    <c:v>0.103596</c:v>
                  </c:pt>
                  <c:pt idx="17">
                    <c:v>0.445085</c:v>
                  </c:pt>
                  <c:pt idx="18">
                    <c:v>0.120359</c:v>
                  </c:pt>
                  <c:pt idx="19">
                    <c:v>0.304835</c:v>
                  </c:pt>
                </c:numCache>
              </c:numRef>
            </c:minus>
          </c:errBars>
          <c:cat>
            <c:strRef>
              <c:f>P!$A$2:$A$21</c:f>
              <c:strCache>
                <c:ptCount val="20"/>
                <c:pt idx="0">
                  <c:v>NANOS1</c:v>
                </c:pt>
                <c:pt idx="1">
                  <c:v>MYL3</c:v>
                </c:pt>
                <c:pt idx="2">
                  <c:v>CALML6</c:v>
                </c:pt>
                <c:pt idx="3">
                  <c:v>HFE2</c:v>
                </c:pt>
                <c:pt idx="4">
                  <c:v>IDI2</c:v>
                </c:pt>
                <c:pt idx="5">
                  <c:v>PITX2</c:v>
                </c:pt>
                <c:pt idx="6">
                  <c:v>L17D</c:v>
                </c:pt>
                <c:pt idx="7">
                  <c:v>EXTL1</c:v>
                </c:pt>
                <c:pt idx="8">
                  <c:v>SMYD1</c:v>
                </c:pt>
                <c:pt idx="9">
                  <c:v>PAX7</c:v>
                </c:pt>
                <c:pt idx="10">
                  <c:v>PRPH2</c:v>
                </c:pt>
                <c:pt idx="11">
                  <c:v>APOBEC2</c:v>
                </c:pt>
                <c:pt idx="12">
                  <c:v>SYPL2</c:v>
                </c:pt>
                <c:pt idx="13">
                  <c:v>PPAPDC3</c:v>
                </c:pt>
                <c:pt idx="14">
                  <c:v>C1orf127</c:v>
                </c:pt>
                <c:pt idx="15">
                  <c:v>ADPRHL1</c:v>
                </c:pt>
                <c:pt idx="16">
                  <c:v>TBX1</c:v>
                </c:pt>
                <c:pt idx="17">
                  <c:v>CAMK2A</c:v>
                </c:pt>
                <c:pt idx="18">
                  <c:v>LDB3</c:v>
                </c:pt>
                <c:pt idx="19">
                  <c:v>LRRC2</c:v>
                </c:pt>
              </c:strCache>
            </c:strRef>
          </c:cat>
          <c:val>
            <c:numRef>
              <c:f>P!$B$2:$B$21</c:f>
              <c:numCache>
                <c:formatCode>General</c:formatCode>
                <c:ptCount val="20"/>
                <c:pt idx="0">
                  <c:v>1.2E-5</c:v>
                </c:pt>
                <c:pt idx="1">
                  <c:v>0.000234</c:v>
                </c:pt>
                <c:pt idx="2">
                  <c:v>0.000755</c:v>
                </c:pt>
                <c:pt idx="3">
                  <c:v>0.00218</c:v>
                </c:pt>
                <c:pt idx="4">
                  <c:v>0.004973</c:v>
                </c:pt>
                <c:pt idx="5">
                  <c:v>0.005229</c:v>
                </c:pt>
                <c:pt idx="6">
                  <c:v>0.006522</c:v>
                </c:pt>
                <c:pt idx="7">
                  <c:v>0.008264</c:v>
                </c:pt>
                <c:pt idx="8">
                  <c:v>0.009965</c:v>
                </c:pt>
                <c:pt idx="9">
                  <c:v>0.011335</c:v>
                </c:pt>
                <c:pt idx="10">
                  <c:v>0.023337</c:v>
                </c:pt>
                <c:pt idx="11">
                  <c:v>0.060575</c:v>
                </c:pt>
                <c:pt idx="12">
                  <c:v>0.133755</c:v>
                </c:pt>
                <c:pt idx="13">
                  <c:v>0.13508</c:v>
                </c:pt>
                <c:pt idx="14">
                  <c:v>0.201212</c:v>
                </c:pt>
                <c:pt idx="15">
                  <c:v>0.358249</c:v>
                </c:pt>
                <c:pt idx="16">
                  <c:v>0.552329</c:v>
                </c:pt>
                <c:pt idx="17">
                  <c:v>0.554409</c:v>
                </c:pt>
                <c:pt idx="18">
                  <c:v>0.639202</c:v>
                </c:pt>
                <c:pt idx="19">
                  <c:v>0.694273</c:v>
                </c:pt>
              </c:numCache>
            </c:numRef>
          </c:val>
        </c:ser>
        <c:dLbls>
          <c:showLegendKey val="0"/>
          <c:showVal val="0"/>
          <c:showCatName val="0"/>
          <c:showSerName val="0"/>
          <c:showPercent val="0"/>
          <c:showBubbleSize val="0"/>
        </c:dLbls>
        <c:gapWidth val="150"/>
        <c:axId val="-2092583528"/>
        <c:axId val="-2092573752"/>
      </c:barChart>
      <c:catAx>
        <c:axId val="-2092583528"/>
        <c:scaling>
          <c:orientation val="minMax"/>
        </c:scaling>
        <c:delete val="0"/>
        <c:axPos val="l"/>
        <c:majorTickMark val="out"/>
        <c:minorTickMark val="none"/>
        <c:tickLblPos val="nextTo"/>
        <c:crossAx val="-2092573752"/>
        <c:crosses val="autoZero"/>
        <c:auto val="1"/>
        <c:lblAlgn val="ctr"/>
        <c:lblOffset val="100"/>
        <c:noMultiLvlLbl val="0"/>
      </c:catAx>
      <c:valAx>
        <c:axId val="-2092573752"/>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92583528"/>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E_A!$C$2:$C$21</c:f>
                <c:numCache>
                  <c:formatCode>General</c:formatCode>
                  <c:ptCount val="20"/>
                  <c:pt idx="0">
                    <c:v>0.0</c:v>
                  </c:pt>
                  <c:pt idx="1">
                    <c:v>0.493853</c:v>
                  </c:pt>
                  <c:pt idx="2">
                    <c:v>1.835059</c:v>
                  </c:pt>
                  <c:pt idx="3">
                    <c:v>0.141487</c:v>
                  </c:pt>
                  <c:pt idx="4">
                    <c:v>0.726792</c:v>
                  </c:pt>
                  <c:pt idx="5">
                    <c:v>0.348</c:v>
                  </c:pt>
                  <c:pt idx="6">
                    <c:v>0.02391</c:v>
                  </c:pt>
                  <c:pt idx="7">
                    <c:v>0.031932</c:v>
                  </c:pt>
                  <c:pt idx="8">
                    <c:v>0.696222</c:v>
                  </c:pt>
                  <c:pt idx="9">
                    <c:v>0.0</c:v>
                  </c:pt>
                  <c:pt idx="10">
                    <c:v>0.118582</c:v>
                  </c:pt>
                  <c:pt idx="11">
                    <c:v>0.228056</c:v>
                  </c:pt>
                  <c:pt idx="12">
                    <c:v>0.975693</c:v>
                  </c:pt>
                  <c:pt idx="13">
                    <c:v>0.641086</c:v>
                  </c:pt>
                  <c:pt idx="14">
                    <c:v>0.330342</c:v>
                  </c:pt>
                  <c:pt idx="15">
                    <c:v>0.75298</c:v>
                  </c:pt>
                  <c:pt idx="16">
                    <c:v>0.719972</c:v>
                  </c:pt>
                  <c:pt idx="17">
                    <c:v>1.541242</c:v>
                  </c:pt>
                  <c:pt idx="18">
                    <c:v>1.23099</c:v>
                  </c:pt>
                  <c:pt idx="19">
                    <c:v>3.177377</c:v>
                  </c:pt>
                </c:numCache>
              </c:numRef>
            </c:plus>
            <c:minus>
              <c:numRef>
                <c:f>E_A!$C$2:$C$21</c:f>
                <c:numCache>
                  <c:formatCode>General</c:formatCode>
                  <c:ptCount val="20"/>
                  <c:pt idx="0">
                    <c:v>0.0</c:v>
                  </c:pt>
                  <c:pt idx="1">
                    <c:v>0.493853</c:v>
                  </c:pt>
                  <c:pt idx="2">
                    <c:v>1.835059</c:v>
                  </c:pt>
                  <c:pt idx="3">
                    <c:v>0.141487</c:v>
                  </c:pt>
                  <c:pt idx="4">
                    <c:v>0.726792</c:v>
                  </c:pt>
                  <c:pt idx="5">
                    <c:v>0.348</c:v>
                  </c:pt>
                  <c:pt idx="6">
                    <c:v>0.02391</c:v>
                  </c:pt>
                  <c:pt idx="7">
                    <c:v>0.031932</c:v>
                  </c:pt>
                  <c:pt idx="8">
                    <c:v>0.696222</c:v>
                  </c:pt>
                  <c:pt idx="9">
                    <c:v>0.0</c:v>
                  </c:pt>
                  <c:pt idx="10">
                    <c:v>0.118582</c:v>
                  </c:pt>
                  <c:pt idx="11">
                    <c:v>0.228056</c:v>
                  </c:pt>
                  <c:pt idx="12">
                    <c:v>0.975693</c:v>
                  </c:pt>
                  <c:pt idx="13">
                    <c:v>0.641086</c:v>
                  </c:pt>
                  <c:pt idx="14">
                    <c:v>0.330342</c:v>
                  </c:pt>
                  <c:pt idx="15">
                    <c:v>0.75298</c:v>
                  </c:pt>
                  <c:pt idx="16">
                    <c:v>0.719972</c:v>
                  </c:pt>
                  <c:pt idx="17">
                    <c:v>1.541242</c:v>
                  </c:pt>
                  <c:pt idx="18">
                    <c:v>1.23099</c:v>
                  </c:pt>
                  <c:pt idx="19">
                    <c:v>3.177377</c:v>
                  </c:pt>
                </c:numCache>
              </c:numRef>
            </c:minus>
          </c:errBars>
          <c:cat>
            <c:strRef>
              <c:f>E_A!$A$2:$A$21</c:f>
              <c:strCache>
                <c:ptCount val="20"/>
                <c:pt idx="0">
                  <c:v>ADPRHL1</c:v>
                </c:pt>
                <c:pt idx="1">
                  <c:v>APOBEC2</c:v>
                </c:pt>
                <c:pt idx="2">
                  <c:v>C1orf127</c:v>
                </c:pt>
                <c:pt idx="3">
                  <c:v>CALML6</c:v>
                </c:pt>
                <c:pt idx="4">
                  <c:v>HFE2</c:v>
                </c:pt>
                <c:pt idx="5">
                  <c:v>LDB3</c:v>
                </c:pt>
                <c:pt idx="6">
                  <c:v>LRRC2</c:v>
                </c:pt>
                <c:pt idx="7">
                  <c:v>MYL3</c:v>
                </c:pt>
                <c:pt idx="8">
                  <c:v>NANOS1</c:v>
                </c:pt>
                <c:pt idx="9">
                  <c:v>PAX7</c:v>
                </c:pt>
                <c:pt idx="10">
                  <c:v>PPAPDC3</c:v>
                </c:pt>
                <c:pt idx="11">
                  <c:v>SYPL2</c:v>
                </c:pt>
                <c:pt idx="12">
                  <c:v>TBX1</c:v>
                </c:pt>
                <c:pt idx="13">
                  <c:v>EXTL1</c:v>
                </c:pt>
                <c:pt idx="14">
                  <c:v>PITX2</c:v>
                </c:pt>
                <c:pt idx="15">
                  <c:v>L17D</c:v>
                </c:pt>
                <c:pt idx="16">
                  <c:v>CAMK2A</c:v>
                </c:pt>
                <c:pt idx="17">
                  <c:v>IDI2</c:v>
                </c:pt>
                <c:pt idx="18">
                  <c:v>SMYD1</c:v>
                </c:pt>
                <c:pt idx="19">
                  <c:v>PRPH2</c:v>
                </c:pt>
              </c:strCache>
            </c:strRef>
          </c:cat>
          <c:val>
            <c:numRef>
              <c:f>E_A!$B$2:$B$21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0.0</c:v>
                </c:pt>
                <c:pt idx="13">
                  <c:v>0.031355</c:v>
                </c:pt>
                <c:pt idx="14">
                  <c:v>1.457834</c:v>
                </c:pt>
                <c:pt idx="15">
                  <c:v>1.777317</c:v>
                </c:pt>
                <c:pt idx="16">
                  <c:v>2.403376</c:v>
                </c:pt>
                <c:pt idx="17">
                  <c:v>4.078418</c:v>
                </c:pt>
                <c:pt idx="18">
                  <c:v>8.136014</c:v>
                </c:pt>
                <c:pt idx="19">
                  <c:v>9.454489</c:v>
                </c:pt>
              </c:numCache>
            </c:numRef>
          </c:val>
        </c:ser>
        <c:dLbls>
          <c:showLegendKey val="0"/>
          <c:showVal val="0"/>
          <c:showCatName val="0"/>
          <c:showSerName val="0"/>
          <c:showPercent val="0"/>
          <c:showBubbleSize val="0"/>
        </c:dLbls>
        <c:gapWidth val="150"/>
        <c:axId val="-2090274136"/>
        <c:axId val="-2090301704"/>
      </c:barChart>
      <c:catAx>
        <c:axId val="-2090274136"/>
        <c:scaling>
          <c:orientation val="minMax"/>
        </c:scaling>
        <c:delete val="0"/>
        <c:axPos val="l"/>
        <c:majorTickMark val="out"/>
        <c:minorTickMark val="none"/>
        <c:tickLblPos val="nextTo"/>
        <c:crossAx val="-2090301704"/>
        <c:crosses val="autoZero"/>
        <c:auto val="1"/>
        <c:lblAlgn val="ctr"/>
        <c:lblOffset val="100"/>
        <c:noMultiLvlLbl val="0"/>
      </c:catAx>
      <c:valAx>
        <c:axId val="-2090301704"/>
        <c:scaling>
          <c:orientation val="minMax"/>
          <c:max val="1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090274136"/>
        <c:crosses val="autoZero"/>
        <c:crossBetween val="between"/>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0.799551</c:v>
                  </c:pt>
                  <c:pt idx="13">
                    <c:v>0.434147</c:v>
                  </c:pt>
                  <c:pt idx="14">
                    <c:v>0.35085</c:v>
                  </c:pt>
                  <c:pt idx="15">
                    <c:v>0.682385</c:v>
                  </c:pt>
                  <c:pt idx="16">
                    <c:v>0.720968</c:v>
                  </c:pt>
                  <c:pt idx="17">
                    <c:v>1.271766</c:v>
                  </c:pt>
                  <c:pt idx="18">
                    <c:v>2.650995</c:v>
                  </c:pt>
                  <c:pt idx="19">
                    <c:v>2.317116</c:v>
                  </c:pt>
                </c:numCache>
              </c:numRef>
            </c:plus>
            <c:minus>
              <c:numRef>
                <c:f>E_W!$C$2:$C$21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0.799551</c:v>
                  </c:pt>
                  <c:pt idx="13">
                    <c:v>0.434147</c:v>
                  </c:pt>
                  <c:pt idx="14">
                    <c:v>0.35085</c:v>
                  </c:pt>
                  <c:pt idx="15">
                    <c:v>0.682385</c:v>
                  </c:pt>
                  <c:pt idx="16">
                    <c:v>0.720968</c:v>
                  </c:pt>
                  <c:pt idx="17">
                    <c:v>1.271766</c:v>
                  </c:pt>
                  <c:pt idx="18">
                    <c:v>2.650995</c:v>
                  </c:pt>
                  <c:pt idx="19">
                    <c:v>2.317116</c:v>
                  </c:pt>
                </c:numCache>
              </c:numRef>
            </c:minus>
          </c:errBars>
          <c:cat>
            <c:strRef>
              <c:f>E_W!$A$2:$A$21</c:f>
              <c:strCache>
                <c:ptCount val="20"/>
                <c:pt idx="0">
                  <c:v>APOBEC2</c:v>
                </c:pt>
                <c:pt idx="1">
                  <c:v>CALML6</c:v>
                </c:pt>
                <c:pt idx="2">
                  <c:v>CAMK2A</c:v>
                </c:pt>
                <c:pt idx="3">
                  <c:v>HFE2</c:v>
                </c:pt>
                <c:pt idx="4">
                  <c:v>IDI2</c:v>
                </c:pt>
                <c:pt idx="5">
                  <c:v>LDB3</c:v>
                </c:pt>
                <c:pt idx="6">
                  <c:v>LRRC2</c:v>
                </c:pt>
                <c:pt idx="7">
                  <c:v>MYL3</c:v>
                </c:pt>
                <c:pt idx="8">
                  <c:v>NANOS1</c:v>
                </c:pt>
                <c:pt idx="9">
                  <c:v>PPAPDC3</c:v>
                </c:pt>
                <c:pt idx="10">
                  <c:v>SYPL2</c:v>
                </c:pt>
                <c:pt idx="11">
                  <c:v>TBX1</c:v>
                </c:pt>
                <c:pt idx="12">
                  <c:v>ADPRHL1</c:v>
                </c:pt>
                <c:pt idx="13">
                  <c:v>C1orf127</c:v>
                </c:pt>
                <c:pt idx="14">
                  <c:v>SMYD1</c:v>
                </c:pt>
                <c:pt idx="15">
                  <c:v>PITX2</c:v>
                </c:pt>
                <c:pt idx="16">
                  <c:v>L17D</c:v>
                </c:pt>
                <c:pt idx="17">
                  <c:v>EXTL1</c:v>
                </c:pt>
                <c:pt idx="18">
                  <c:v>PAX7</c:v>
                </c:pt>
                <c:pt idx="19">
                  <c:v>PRPH2</c:v>
                </c:pt>
              </c:strCache>
            </c:strRef>
          </c:cat>
          <c:val>
            <c:numRef>
              <c:f>E_W!$B$2:$B$21</c:f>
              <c:numCache>
                <c:formatCode>General</c:formatCode>
                <c:ptCount val="20"/>
                <c:pt idx="0">
                  <c:v>0.0</c:v>
                </c:pt>
                <c:pt idx="1">
                  <c:v>0.0</c:v>
                </c:pt>
                <c:pt idx="2">
                  <c:v>0.0</c:v>
                </c:pt>
                <c:pt idx="3">
                  <c:v>0.0</c:v>
                </c:pt>
                <c:pt idx="4">
                  <c:v>0.0</c:v>
                </c:pt>
                <c:pt idx="5">
                  <c:v>0.0</c:v>
                </c:pt>
                <c:pt idx="6">
                  <c:v>0.0</c:v>
                </c:pt>
                <c:pt idx="7">
                  <c:v>0.0</c:v>
                </c:pt>
                <c:pt idx="8">
                  <c:v>0.0</c:v>
                </c:pt>
                <c:pt idx="9">
                  <c:v>0.0</c:v>
                </c:pt>
                <c:pt idx="10">
                  <c:v>0.0</c:v>
                </c:pt>
                <c:pt idx="11">
                  <c:v>0.0</c:v>
                </c:pt>
                <c:pt idx="12">
                  <c:v>0.881225</c:v>
                </c:pt>
                <c:pt idx="13">
                  <c:v>1.448162</c:v>
                </c:pt>
                <c:pt idx="14">
                  <c:v>1.833606</c:v>
                </c:pt>
                <c:pt idx="15">
                  <c:v>2.88661</c:v>
                </c:pt>
                <c:pt idx="16">
                  <c:v>3.248599</c:v>
                </c:pt>
                <c:pt idx="17">
                  <c:v>7.373553</c:v>
                </c:pt>
                <c:pt idx="18">
                  <c:v>11.10964</c:v>
                </c:pt>
                <c:pt idx="19">
                  <c:v>13.793387</c:v>
                </c:pt>
              </c:numCache>
            </c:numRef>
          </c:val>
        </c:ser>
        <c:dLbls>
          <c:showLegendKey val="0"/>
          <c:showVal val="0"/>
          <c:showCatName val="0"/>
          <c:showSerName val="0"/>
          <c:showPercent val="0"/>
          <c:showBubbleSize val="0"/>
        </c:dLbls>
        <c:gapWidth val="150"/>
        <c:axId val="-2090132792"/>
        <c:axId val="-2090129816"/>
      </c:barChart>
      <c:catAx>
        <c:axId val="-2090132792"/>
        <c:scaling>
          <c:orientation val="minMax"/>
        </c:scaling>
        <c:delete val="0"/>
        <c:axPos val="l"/>
        <c:numFmt formatCode="General" sourceLinked="1"/>
        <c:majorTickMark val="out"/>
        <c:minorTickMark val="none"/>
        <c:tickLblPos val="nextTo"/>
        <c:crossAx val="-2090129816"/>
        <c:crosses val="autoZero"/>
        <c:auto val="1"/>
        <c:lblAlgn val="ctr"/>
        <c:lblOffset val="100"/>
        <c:noMultiLvlLbl val="0"/>
      </c:catAx>
      <c:valAx>
        <c:axId val="-2090129816"/>
        <c:scaling>
          <c:orientation val="minMax"/>
          <c:max val="17.0"/>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090132792"/>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31.0</c:v>
                </c:pt>
                <c:pt idx="1">
                  <c:v>21.0</c:v>
                </c:pt>
                <c:pt idx="2">
                  <c:v>15.0</c:v>
                </c:pt>
                <c:pt idx="3">
                  <c:v>22.0</c:v>
                </c:pt>
              </c:numCache>
            </c:numRef>
          </c:val>
        </c:ser>
        <c:dLbls>
          <c:showLegendKey val="0"/>
          <c:showVal val="0"/>
          <c:showCatName val="0"/>
          <c:showSerName val="0"/>
          <c:showPercent val="0"/>
          <c:showBubbleSize val="0"/>
        </c:dLbls>
        <c:gapWidth val="150"/>
        <c:axId val="-2092798568"/>
        <c:axId val="-2092795720"/>
      </c:barChart>
      <c:catAx>
        <c:axId val="-2092798568"/>
        <c:scaling>
          <c:orientation val="minMax"/>
        </c:scaling>
        <c:delete val="0"/>
        <c:axPos val="b"/>
        <c:majorTickMark val="out"/>
        <c:minorTickMark val="none"/>
        <c:tickLblPos val="nextTo"/>
        <c:txPr>
          <a:bodyPr/>
          <a:lstStyle/>
          <a:p>
            <a:pPr>
              <a:defRPr b="1"/>
            </a:pPr>
            <a:endParaRPr lang="en-US"/>
          </a:p>
        </c:txPr>
        <c:crossAx val="-2092795720"/>
        <c:crosses val="autoZero"/>
        <c:auto val="1"/>
        <c:lblAlgn val="ctr"/>
        <c:lblOffset val="100"/>
        <c:noMultiLvlLbl val="0"/>
      </c:catAx>
      <c:valAx>
        <c:axId val="-2092795720"/>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Muscle-specific Genes</a:t>
                </a:r>
                <a:endParaRPr lang="en-US" dirty="0">
                  <a:effectLst/>
                </a:endParaRPr>
              </a:p>
            </c:rich>
          </c:tx>
          <c:layout/>
          <c:overlay val="0"/>
        </c:title>
        <c:numFmt formatCode="General" sourceLinked="1"/>
        <c:majorTickMark val="out"/>
        <c:minorTickMark val="none"/>
        <c:tickLblPos val="nextTo"/>
        <c:crossAx val="-2092798568"/>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P!$C$2:$C$32</c:f>
                <c:numCache>
                  <c:formatCode>General</c:formatCode>
                  <c:ptCount val="31"/>
                  <c:pt idx="0">
                    <c:v>0.001389</c:v>
                  </c:pt>
                  <c:pt idx="1">
                    <c:v>0.019286</c:v>
                  </c:pt>
                  <c:pt idx="2">
                    <c:v>0.029502</c:v>
                  </c:pt>
                  <c:pt idx="3">
                    <c:v>0.005284</c:v>
                  </c:pt>
                  <c:pt idx="4">
                    <c:v>0.171051</c:v>
                  </c:pt>
                  <c:pt idx="5">
                    <c:v>0.111057</c:v>
                  </c:pt>
                  <c:pt idx="6">
                    <c:v>0.156824</c:v>
                  </c:pt>
                  <c:pt idx="7">
                    <c:v>0.098361</c:v>
                  </c:pt>
                  <c:pt idx="8">
                    <c:v>0.16801</c:v>
                  </c:pt>
                  <c:pt idx="9">
                    <c:v>0.017611</c:v>
                  </c:pt>
                  <c:pt idx="10">
                    <c:v>0.005337</c:v>
                  </c:pt>
                  <c:pt idx="11">
                    <c:v>0.004755</c:v>
                  </c:pt>
                  <c:pt idx="12">
                    <c:v>0.091782</c:v>
                  </c:pt>
                  <c:pt idx="13">
                    <c:v>0.009558</c:v>
                  </c:pt>
                  <c:pt idx="14">
                    <c:v>0.01127</c:v>
                  </c:pt>
                  <c:pt idx="15">
                    <c:v>0.185753</c:v>
                  </c:pt>
                  <c:pt idx="16">
                    <c:v>0.0303</c:v>
                  </c:pt>
                  <c:pt idx="17">
                    <c:v>0.075164</c:v>
                  </c:pt>
                  <c:pt idx="18">
                    <c:v>0.06565</c:v>
                  </c:pt>
                  <c:pt idx="19">
                    <c:v>0.134464</c:v>
                  </c:pt>
                  <c:pt idx="20">
                    <c:v>0.199443</c:v>
                  </c:pt>
                  <c:pt idx="21">
                    <c:v>0.096184</c:v>
                  </c:pt>
                  <c:pt idx="22">
                    <c:v>0.080171</c:v>
                  </c:pt>
                  <c:pt idx="23">
                    <c:v>0.165458</c:v>
                  </c:pt>
                  <c:pt idx="24">
                    <c:v>0.195574</c:v>
                  </c:pt>
                  <c:pt idx="25">
                    <c:v>0.116301</c:v>
                  </c:pt>
                  <c:pt idx="26">
                    <c:v>0.165851</c:v>
                  </c:pt>
                  <c:pt idx="27">
                    <c:v>0.213265</c:v>
                  </c:pt>
                  <c:pt idx="28">
                    <c:v>0.244293</c:v>
                  </c:pt>
                  <c:pt idx="29">
                    <c:v>0.145492</c:v>
                  </c:pt>
                  <c:pt idx="30">
                    <c:v>0.207102</c:v>
                  </c:pt>
                </c:numCache>
              </c:numRef>
            </c:plus>
            <c:minus>
              <c:numRef>
                <c:f>P!$C$2:$C$32</c:f>
                <c:numCache>
                  <c:formatCode>General</c:formatCode>
                  <c:ptCount val="31"/>
                  <c:pt idx="0">
                    <c:v>0.001389</c:v>
                  </c:pt>
                  <c:pt idx="1">
                    <c:v>0.019286</c:v>
                  </c:pt>
                  <c:pt idx="2">
                    <c:v>0.029502</c:v>
                  </c:pt>
                  <c:pt idx="3">
                    <c:v>0.005284</c:v>
                  </c:pt>
                  <c:pt idx="4">
                    <c:v>0.171051</c:v>
                  </c:pt>
                  <c:pt idx="5">
                    <c:v>0.111057</c:v>
                  </c:pt>
                  <c:pt idx="6">
                    <c:v>0.156824</c:v>
                  </c:pt>
                  <c:pt idx="7">
                    <c:v>0.098361</c:v>
                  </c:pt>
                  <c:pt idx="8">
                    <c:v>0.16801</c:v>
                  </c:pt>
                  <c:pt idx="9">
                    <c:v>0.017611</c:v>
                  </c:pt>
                  <c:pt idx="10">
                    <c:v>0.005337</c:v>
                  </c:pt>
                  <c:pt idx="11">
                    <c:v>0.004755</c:v>
                  </c:pt>
                  <c:pt idx="12">
                    <c:v>0.091782</c:v>
                  </c:pt>
                  <c:pt idx="13">
                    <c:v>0.009558</c:v>
                  </c:pt>
                  <c:pt idx="14">
                    <c:v>0.01127</c:v>
                  </c:pt>
                  <c:pt idx="15">
                    <c:v>0.185753</c:v>
                  </c:pt>
                  <c:pt idx="16">
                    <c:v>0.0303</c:v>
                  </c:pt>
                  <c:pt idx="17">
                    <c:v>0.075164</c:v>
                  </c:pt>
                  <c:pt idx="18">
                    <c:v>0.06565</c:v>
                  </c:pt>
                  <c:pt idx="19">
                    <c:v>0.134464</c:v>
                  </c:pt>
                  <c:pt idx="20">
                    <c:v>0.199443</c:v>
                  </c:pt>
                  <c:pt idx="21">
                    <c:v>0.096184</c:v>
                  </c:pt>
                  <c:pt idx="22">
                    <c:v>0.080171</c:v>
                  </c:pt>
                  <c:pt idx="23">
                    <c:v>0.165458</c:v>
                  </c:pt>
                  <c:pt idx="24">
                    <c:v>0.195574</c:v>
                  </c:pt>
                  <c:pt idx="25">
                    <c:v>0.116301</c:v>
                  </c:pt>
                  <c:pt idx="26">
                    <c:v>0.165851</c:v>
                  </c:pt>
                  <c:pt idx="27">
                    <c:v>0.213265</c:v>
                  </c:pt>
                  <c:pt idx="28">
                    <c:v>0.244293</c:v>
                  </c:pt>
                  <c:pt idx="29">
                    <c:v>0.145492</c:v>
                  </c:pt>
                  <c:pt idx="30">
                    <c:v>0.207102</c:v>
                  </c:pt>
                </c:numCache>
              </c:numRef>
            </c:minus>
          </c:errBars>
          <c:cat>
            <c:strRef>
              <c:f>P!$A$2:$A$32</c:f>
              <c:strCache>
                <c:ptCount val="31"/>
                <c:pt idx="0">
                  <c:v>IDI2</c:v>
                </c:pt>
                <c:pt idx="1">
                  <c:v>IL17D</c:v>
                </c:pt>
                <c:pt idx="2">
                  <c:v>MAFA</c:v>
                </c:pt>
                <c:pt idx="3">
                  <c:v>EXTL1</c:v>
                </c:pt>
                <c:pt idx="4">
                  <c:v>MYL3</c:v>
                </c:pt>
                <c:pt idx="5">
                  <c:v>SMYD1</c:v>
                </c:pt>
                <c:pt idx="6">
                  <c:v>TBX1</c:v>
                </c:pt>
                <c:pt idx="7">
                  <c:v>SBK1</c:v>
                </c:pt>
                <c:pt idx="8">
                  <c:v>NANOS1</c:v>
                </c:pt>
                <c:pt idx="9">
                  <c:v>PITX2</c:v>
                </c:pt>
                <c:pt idx="10">
                  <c:v>CCDC28B</c:v>
                </c:pt>
                <c:pt idx="11">
                  <c:v>ADPRHL1</c:v>
                </c:pt>
                <c:pt idx="12">
                  <c:v>HFE2</c:v>
                </c:pt>
                <c:pt idx="13">
                  <c:v>APOBEC2</c:v>
                </c:pt>
                <c:pt idx="14">
                  <c:v>HHATL</c:v>
                </c:pt>
                <c:pt idx="15">
                  <c:v>PAX7</c:v>
                </c:pt>
                <c:pt idx="16">
                  <c:v>HSPB6</c:v>
                </c:pt>
                <c:pt idx="17">
                  <c:v>KLHL30</c:v>
                </c:pt>
                <c:pt idx="18">
                  <c:v>LRRC2</c:v>
                </c:pt>
                <c:pt idx="19">
                  <c:v>C1orf127</c:v>
                </c:pt>
                <c:pt idx="20">
                  <c:v>ACHE</c:v>
                </c:pt>
                <c:pt idx="21">
                  <c:v>SMTNL1</c:v>
                </c:pt>
                <c:pt idx="22">
                  <c:v>SLCO5A1</c:v>
                </c:pt>
                <c:pt idx="23">
                  <c:v>CA3_GENE</c:v>
                </c:pt>
                <c:pt idx="24">
                  <c:v>GPR15</c:v>
                </c:pt>
                <c:pt idx="25">
                  <c:v>PRPH2</c:v>
                </c:pt>
                <c:pt idx="26">
                  <c:v>ASB10</c:v>
                </c:pt>
                <c:pt idx="27">
                  <c:v>PPAPDC3</c:v>
                </c:pt>
                <c:pt idx="28">
                  <c:v>LDB3</c:v>
                </c:pt>
                <c:pt idx="29">
                  <c:v>CAMK2A</c:v>
                </c:pt>
                <c:pt idx="30">
                  <c:v>SYPL2</c:v>
                </c:pt>
              </c:strCache>
            </c:strRef>
          </c:cat>
          <c:val>
            <c:numRef>
              <c:f>P!$B$2:$B$32</c:f>
              <c:numCache>
                <c:formatCode>General</c:formatCode>
                <c:ptCount val="31"/>
                <c:pt idx="0">
                  <c:v>0.000295</c:v>
                </c:pt>
                <c:pt idx="1">
                  <c:v>0.000526</c:v>
                </c:pt>
                <c:pt idx="2">
                  <c:v>0.002101</c:v>
                </c:pt>
                <c:pt idx="3">
                  <c:v>0.003713</c:v>
                </c:pt>
                <c:pt idx="4">
                  <c:v>0.005904</c:v>
                </c:pt>
                <c:pt idx="5">
                  <c:v>0.010687</c:v>
                </c:pt>
                <c:pt idx="6">
                  <c:v>0.01236</c:v>
                </c:pt>
                <c:pt idx="7">
                  <c:v>0.025602</c:v>
                </c:pt>
                <c:pt idx="8">
                  <c:v>0.027093</c:v>
                </c:pt>
                <c:pt idx="9">
                  <c:v>0.033522</c:v>
                </c:pt>
                <c:pt idx="10">
                  <c:v>0.112654</c:v>
                </c:pt>
                <c:pt idx="11">
                  <c:v>0.174336</c:v>
                </c:pt>
                <c:pt idx="12">
                  <c:v>0.182476</c:v>
                </c:pt>
                <c:pt idx="13">
                  <c:v>0.187691</c:v>
                </c:pt>
                <c:pt idx="14">
                  <c:v>0.210202</c:v>
                </c:pt>
                <c:pt idx="15">
                  <c:v>0.217176</c:v>
                </c:pt>
                <c:pt idx="16">
                  <c:v>0.250936</c:v>
                </c:pt>
                <c:pt idx="17">
                  <c:v>0.255538</c:v>
                </c:pt>
                <c:pt idx="18">
                  <c:v>0.27642</c:v>
                </c:pt>
                <c:pt idx="19">
                  <c:v>0.283416</c:v>
                </c:pt>
                <c:pt idx="20">
                  <c:v>0.284495</c:v>
                </c:pt>
                <c:pt idx="21">
                  <c:v>0.284616</c:v>
                </c:pt>
                <c:pt idx="22">
                  <c:v>0.318124</c:v>
                </c:pt>
                <c:pt idx="23">
                  <c:v>0.319791</c:v>
                </c:pt>
                <c:pt idx="24">
                  <c:v>0.347574</c:v>
                </c:pt>
                <c:pt idx="25">
                  <c:v>0.365065</c:v>
                </c:pt>
                <c:pt idx="26">
                  <c:v>0.36688</c:v>
                </c:pt>
                <c:pt idx="27">
                  <c:v>0.417715</c:v>
                </c:pt>
                <c:pt idx="28">
                  <c:v>0.453668</c:v>
                </c:pt>
                <c:pt idx="29">
                  <c:v>0.470127</c:v>
                </c:pt>
                <c:pt idx="30">
                  <c:v>0.705769</c:v>
                </c:pt>
              </c:numCache>
            </c:numRef>
          </c:val>
        </c:ser>
        <c:dLbls>
          <c:showLegendKey val="0"/>
          <c:showVal val="0"/>
          <c:showCatName val="0"/>
          <c:showSerName val="0"/>
          <c:showPercent val="0"/>
          <c:showBubbleSize val="0"/>
        </c:dLbls>
        <c:gapWidth val="150"/>
        <c:axId val="-2092694216"/>
        <c:axId val="-2092691240"/>
      </c:barChart>
      <c:catAx>
        <c:axId val="-2092694216"/>
        <c:scaling>
          <c:orientation val="minMax"/>
        </c:scaling>
        <c:delete val="0"/>
        <c:axPos val="l"/>
        <c:majorTickMark val="out"/>
        <c:minorTickMark val="none"/>
        <c:tickLblPos val="nextTo"/>
        <c:crossAx val="-2092691240"/>
        <c:crosses val="autoZero"/>
        <c:auto val="1"/>
        <c:lblAlgn val="ctr"/>
        <c:lblOffset val="100"/>
        <c:noMultiLvlLbl val="0"/>
      </c:catAx>
      <c:valAx>
        <c:axId val="-2092691240"/>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92694216"/>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E_A!$C$2:$C$32</c:f>
                <c:numCache>
                  <c:formatCode>General</c:formatCode>
                  <c:ptCount val="31"/>
                  <c:pt idx="0">
                    <c:v>0.083424</c:v>
                  </c:pt>
                  <c:pt idx="1">
                    <c:v>0.0</c:v>
                  </c:pt>
                  <c:pt idx="2">
                    <c:v>0.211702</c:v>
                  </c:pt>
                  <c:pt idx="3">
                    <c:v>0.089568</c:v>
                  </c:pt>
                  <c:pt idx="4">
                    <c:v>0.05268</c:v>
                  </c:pt>
                  <c:pt idx="5">
                    <c:v>0.086826</c:v>
                  </c:pt>
                  <c:pt idx="6">
                    <c:v>0.26208</c:v>
                  </c:pt>
                  <c:pt idx="7">
                    <c:v>0.02359</c:v>
                  </c:pt>
                  <c:pt idx="8">
                    <c:v>0.377385</c:v>
                  </c:pt>
                  <c:pt idx="9">
                    <c:v>0.338748</c:v>
                  </c:pt>
                  <c:pt idx="10">
                    <c:v>0.0</c:v>
                  </c:pt>
                  <c:pt idx="11">
                    <c:v>0.0</c:v>
                  </c:pt>
                  <c:pt idx="12">
                    <c:v>0.228221</c:v>
                  </c:pt>
                  <c:pt idx="13">
                    <c:v>0.0</c:v>
                  </c:pt>
                  <c:pt idx="14">
                    <c:v>0.903573</c:v>
                  </c:pt>
                  <c:pt idx="15">
                    <c:v>0.585321</c:v>
                  </c:pt>
                  <c:pt idx="16">
                    <c:v>0.488732</c:v>
                  </c:pt>
                  <c:pt idx="17">
                    <c:v>0.616047</c:v>
                  </c:pt>
                  <c:pt idx="18">
                    <c:v>0.096307</c:v>
                  </c:pt>
                  <c:pt idx="19">
                    <c:v>0.016767</c:v>
                  </c:pt>
                  <c:pt idx="20">
                    <c:v>0.005919</c:v>
                  </c:pt>
                  <c:pt idx="21">
                    <c:v>0.3281</c:v>
                  </c:pt>
                  <c:pt idx="22">
                    <c:v>0.079877</c:v>
                  </c:pt>
                  <c:pt idx="23">
                    <c:v>0.715569</c:v>
                  </c:pt>
                  <c:pt idx="24">
                    <c:v>0.022992</c:v>
                  </c:pt>
                  <c:pt idx="25">
                    <c:v>0.189113</c:v>
                  </c:pt>
                  <c:pt idx="26">
                    <c:v>0.397907</c:v>
                  </c:pt>
                  <c:pt idx="27">
                    <c:v>0.16714</c:v>
                  </c:pt>
                  <c:pt idx="28">
                    <c:v>0.951638</c:v>
                  </c:pt>
                  <c:pt idx="29">
                    <c:v>0.381888</c:v>
                  </c:pt>
                  <c:pt idx="30">
                    <c:v>0.103904</c:v>
                  </c:pt>
                </c:numCache>
              </c:numRef>
            </c:plus>
            <c:minus>
              <c:numRef>
                <c:f>E_A!$C$2:$C$32</c:f>
                <c:numCache>
                  <c:formatCode>General</c:formatCode>
                  <c:ptCount val="31"/>
                  <c:pt idx="0">
                    <c:v>0.083424</c:v>
                  </c:pt>
                  <c:pt idx="1">
                    <c:v>0.0</c:v>
                  </c:pt>
                  <c:pt idx="2">
                    <c:v>0.211702</c:v>
                  </c:pt>
                  <c:pt idx="3">
                    <c:v>0.089568</c:v>
                  </c:pt>
                  <c:pt idx="4">
                    <c:v>0.05268</c:v>
                  </c:pt>
                  <c:pt idx="5">
                    <c:v>0.086826</c:v>
                  </c:pt>
                  <c:pt idx="6">
                    <c:v>0.26208</c:v>
                  </c:pt>
                  <c:pt idx="7">
                    <c:v>0.02359</c:v>
                  </c:pt>
                  <c:pt idx="8">
                    <c:v>0.377385</c:v>
                  </c:pt>
                  <c:pt idx="9">
                    <c:v>0.338748</c:v>
                  </c:pt>
                  <c:pt idx="10">
                    <c:v>0.0</c:v>
                  </c:pt>
                  <c:pt idx="11">
                    <c:v>0.0</c:v>
                  </c:pt>
                  <c:pt idx="12">
                    <c:v>0.228221</c:v>
                  </c:pt>
                  <c:pt idx="13">
                    <c:v>0.0</c:v>
                  </c:pt>
                  <c:pt idx="14">
                    <c:v>0.903573</c:v>
                  </c:pt>
                  <c:pt idx="15">
                    <c:v>0.585321</c:v>
                  </c:pt>
                  <c:pt idx="16">
                    <c:v>0.488732</c:v>
                  </c:pt>
                  <c:pt idx="17">
                    <c:v>0.616047</c:v>
                  </c:pt>
                  <c:pt idx="18">
                    <c:v>0.096307</c:v>
                  </c:pt>
                  <c:pt idx="19">
                    <c:v>0.016767</c:v>
                  </c:pt>
                  <c:pt idx="20">
                    <c:v>0.005919</c:v>
                  </c:pt>
                  <c:pt idx="21">
                    <c:v>0.3281</c:v>
                  </c:pt>
                  <c:pt idx="22">
                    <c:v>0.079877</c:v>
                  </c:pt>
                  <c:pt idx="23">
                    <c:v>0.715569</c:v>
                  </c:pt>
                  <c:pt idx="24">
                    <c:v>0.022992</c:v>
                  </c:pt>
                  <c:pt idx="25">
                    <c:v>0.189113</c:v>
                  </c:pt>
                  <c:pt idx="26">
                    <c:v>0.397907</c:v>
                  </c:pt>
                  <c:pt idx="27">
                    <c:v>0.16714</c:v>
                  </c:pt>
                  <c:pt idx="28">
                    <c:v>0.951638</c:v>
                  </c:pt>
                  <c:pt idx="29">
                    <c:v>0.381888</c:v>
                  </c:pt>
                  <c:pt idx="30">
                    <c:v>0.103904</c:v>
                  </c:pt>
                </c:numCache>
              </c:numRef>
            </c:minus>
          </c:errBars>
          <c:cat>
            <c:strRef>
              <c:f>E_A!$A$2:$A$32</c:f>
              <c:strCache>
                <c:ptCount val="31"/>
                <c:pt idx="0">
                  <c:v>ACHE</c:v>
                </c:pt>
                <c:pt idx="1">
                  <c:v>C1orf127</c:v>
                </c:pt>
                <c:pt idx="2">
                  <c:v>CA3_GENE</c:v>
                </c:pt>
                <c:pt idx="3">
                  <c:v>CAMK2A</c:v>
                </c:pt>
                <c:pt idx="4">
                  <c:v>CCDC28B</c:v>
                </c:pt>
                <c:pt idx="5">
                  <c:v>GPR15</c:v>
                </c:pt>
                <c:pt idx="6">
                  <c:v>HFE2</c:v>
                </c:pt>
                <c:pt idx="7">
                  <c:v>HSPB6</c:v>
                </c:pt>
                <c:pt idx="8">
                  <c:v>IDI2</c:v>
                </c:pt>
                <c:pt idx="9">
                  <c:v>KLHL30</c:v>
                </c:pt>
                <c:pt idx="10">
                  <c:v>MAFA</c:v>
                </c:pt>
                <c:pt idx="11">
                  <c:v>PITX2</c:v>
                </c:pt>
                <c:pt idx="12">
                  <c:v>PPAPDC3</c:v>
                </c:pt>
                <c:pt idx="13">
                  <c:v>SLCO5A1</c:v>
                </c:pt>
                <c:pt idx="14">
                  <c:v>SMTNL1</c:v>
                </c:pt>
                <c:pt idx="15">
                  <c:v>SYPL2</c:v>
                </c:pt>
                <c:pt idx="16">
                  <c:v>ADPRHL1</c:v>
                </c:pt>
                <c:pt idx="17">
                  <c:v>APOBEC2</c:v>
                </c:pt>
                <c:pt idx="18">
                  <c:v>IL17D</c:v>
                </c:pt>
                <c:pt idx="19">
                  <c:v>TBX1</c:v>
                </c:pt>
                <c:pt idx="20">
                  <c:v>PRPH2</c:v>
                </c:pt>
                <c:pt idx="21">
                  <c:v>NANOS1</c:v>
                </c:pt>
                <c:pt idx="22">
                  <c:v>PAX7</c:v>
                </c:pt>
                <c:pt idx="23">
                  <c:v>MYL3</c:v>
                </c:pt>
                <c:pt idx="24">
                  <c:v>SMYD1</c:v>
                </c:pt>
                <c:pt idx="25">
                  <c:v>LRRC2</c:v>
                </c:pt>
                <c:pt idx="26">
                  <c:v>SBK1</c:v>
                </c:pt>
                <c:pt idx="27">
                  <c:v>EXTL1</c:v>
                </c:pt>
                <c:pt idx="28">
                  <c:v>HHATL</c:v>
                </c:pt>
                <c:pt idx="29">
                  <c:v>ASB10</c:v>
                </c:pt>
                <c:pt idx="30">
                  <c:v>LDB3</c:v>
                </c:pt>
              </c:strCache>
            </c:strRef>
          </c:cat>
          <c:val>
            <c:numRef>
              <c:f>E_A!$B$2:$B$32</c:f>
              <c:numCache>
                <c:formatCode>General</c:formatCode>
                <c:ptCount val="3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0.002785</c:v>
                </c:pt>
                <c:pt idx="17">
                  <c:v>0.010439</c:v>
                </c:pt>
                <c:pt idx="18">
                  <c:v>0.110247</c:v>
                </c:pt>
                <c:pt idx="19">
                  <c:v>0.386655</c:v>
                </c:pt>
                <c:pt idx="20">
                  <c:v>0.637934</c:v>
                </c:pt>
                <c:pt idx="21">
                  <c:v>0.788901</c:v>
                </c:pt>
                <c:pt idx="22">
                  <c:v>0.792502</c:v>
                </c:pt>
                <c:pt idx="23">
                  <c:v>0.797232</c:v>
                </c:pt>
                <c:pt idx="24">
                  <c:v>1.185705</c:v>
                </c:pt>
                <c:pt idx="25">
                  <c:v>1.350894</c:v>
                </c:pt>
                <c:pt idx="26">
                  <c:v>1.604886</c:v>
                </c:pt>
                <c:pt idx="27">
                  <c:v>1.81865</c:v>
                </c:pt>
                <c:pt idx="28">
                  <c:v>1.962377</c:v>
                </c:pt>
                <c:pt idx="29">
                  <c:v>2.287302</c:v>
                </c:pt>
                <c:pt idx="30">
                  <c:v>2.72232</c:v>
                </c:pt>
              </c:numCache>
            </c:numRef>
          </c:val>
        </c:ser>
        <c:dLbls>
          <c:showLegendKey val="0"/>
          <c:showVal val="0"/>
          <c:showCatName val="0"/>
          <c:showSerName val="0"/>
          <c:showPercent val="0"/>
          <c:showBubbleSize val="0"/>
        </c:dLbls>
        <c:gapWidth val="150"/>
        <c:axId val="-2089190872"/>
        <c:axId val="-2089187896"/>
      </c:barChart>
      <c:catAx>
        <c:axId val="-2089190872"/>
        <c:scaling>
          <c:orientation val="minMax"/>
        </c:scaling>
        <c:delete val="0"/>
        <c:axPos val="l"/>
        <c:majorTickMark val="out"/>
        <c:minorTickMark val="none"/>
        <c:tickLblPos val="nextTo"/>
        <c:crossAx val="-2089187896"/>
        <c:crosses val="autoZero"/>
        <c:auto val="1"/>
        <c:lblAlgn val="ctr"/>
        <c:lblOffset val="100"/>
        <c:noMultiLvlLbl val="0"/>
      </c:catAx>
      <c:valAx>
        <c:axId val="-2089187896"/>
        <c:scaling>
          <c:orientation val="minMax"/>
          <c:max val="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0891908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rgbClr val="008000"/>
              </a:solidFill>
              <a:ln w="12700">
                <a:solidFill>
                  <a:schemeClr val="tx1"/>
                </a:solidFill>
              </a:ln>
              <a:effectLst/>
            </c:spPr>
          </c:dPt>
          <c:dPt>
            <c:idx val="1"/>
            <c:invertIfNegative val="0"/>
            <c:bubble3D val="0"/>
            <c:spPr>
              <a:solidFill>
                <a:srgbClr val="0000FF"/>
              </a:solidFill>
              <a:ln w="12700">
                <a:solidFill>
                  <a:schemeClr val="tx1"/>
                </a:solidFill>
              </a:ln>
              <a:effectLst/>
            </c:spPr>
          </c:dPt>
          <c:dPt>
            <c:idx val="2"/>
            <c:invertIfNegative val="0"/>
            <c:bubble3D val="0"/>
            <c:spPr>
              <a:solidFill>
                <a:srgbClr val="FF0000"/>
              </a:solidFill>
              <a:ln w="12700">
                <a:solidFill>
                  <a:schemeClr val="tx1"/>
                </a:solidFill>
              </a:ln>
              <a:effectLst/>
            </c:spPr>
          </c:dPt>
          <c:cat>
            <c:strRef>
              <c:f>Sheet1!$I$5:$K$5</c:f>
              <c:strCache>
                <c:ptCount val="3"/>
                <c:pt idx="0">
                  <c:v>Down-regulated expression</c:v>
                </c:pt>
                <c:pt idx="1">
                  <c:v>&lt; 2-fold Up-regulated Expression</c:v>
                </c:pt>
                <c:pt idx="2">
                  <c:v>&gt; 2-fold Up-regulated Expression</c:v>
                </c:pt>
              </c:strCache>
            </c:strRef>
          </c:cat>
          <c:val>
            <c:numRef>
              <c:f>Sheet1!$I$6:$K$6</c:f>
              <c:numCache>
                <c:formatCode>General</c:formatCode>
                <c:ptCount val="3"/>
                <c:pt idx="0">
                  <c:v>23.0</c:v>
                </c:pt>
                <c:pt idx="1">
                  <c:v>18.0</c:v>
                </c:pt>
                <c:pt idx="2">
                  <c:v>22.0</c:v>
                </c:pt>
              </c:numCache>
            </c:numRef>
          </c:val>
        </c:ser>
        <c:dLbls>
          <c:showLegendKey val="0"/>
          <c:showVal val="0"/>
          <c:showCatName val="0"/>
          <c:showSerName val="0"/>
          <c:showPercent val="0"/>
          <c:showBubbleSize val="0"/>
        </c:dLbls>
        <c:gapWidth val="150"/>
        <c:axId val="-2098661032"/>
        <c:axId val="-2130293192"/>
      </c:barChart>
      <c:catAx>
        <c:axId val="-2098661032"/>
        <c:scaling>
          <c:orientation val="minMax"/>
        </c:scaling>
        <c:delete val="0"/>
        <c:axPos val="b"/>
        <c:majorTickMark val="out"/>
        <c:minorTickMark val="none"/>
        <c:tickLblPos val="nextTo"/>
        <c:crossAx val="-2130293192"/>
        <c:crosses val="autoZero"/>
        <c:auto val="1"/>
        <c:lblAlgn val="ctr"/>
        <c:lblOffset val="100"/>
        <c:noMultiLvlLbl val="0"/>
      </c:catAx>
      <c:valAx>
        <c:axId val="-2130293192"/>
        <c:scaling>
          <c:orientation val="minMax"/>
        </c:scaling>
        <c:delete val="0"/>
        <c:axPos val="l"/>
        <c:title>
          <c:tx>
            <c:rich>
              <a:bodyPr rot="-5400000" vert="horz"/>
              <a:lstStyle/>
              <a:p>
                <a:pPr>
                  <a:defRPr/>
                </a:pPr>
                <a:r>
                  <a:rPr lang="en-US"/>
                  <a:t>Number of</a:t>
                </a:r>
                <a:r>
                  <a:rPr lang="en-US" baseline="0"/>
                  <a:t> Muscle Enriched Genes</a:t>
                </a:r>
                <a:endParaRPr lang="en-US"/>
              </a:p>
            </c:rich>
          </c:tx>
          <c:layout/>
          <c:overlay val="0"/>
        </c:title>
        <c:numFmt formatCode="General" sourceLinked="1"/>
        <c:majorTickMark val="out"/>
        <c:minorTickMark val="none"/>
        <c:tickLblPos val="nextTo"/>
        <c:crossAx val="-2098661032"/>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plus>
            <c:minus>
              <c:numRef>
                <c:f>E_W!$C$2:$C$19</c:f>
                <c:numCache>
                  <c:formatCode>General</c:formatCode>
                  <c:ptCount val="18"/>
                  <c:pt idx="0">
                    <c:v>0.0</c:v>
                  </c:pt>
                  <c:pt idx="1">
                    <c:v>0.492852</c:v>
                  </c:pt>
                  <c:pt idx="2">
                    <c:v>1.134075</c:v>
                  </c:pt>
                  <c:pt idx="3">
                    <c:v>0.776697</c:v>
                  </c:pt>
                  <c:pt idx="4">
                    <c:v>0.0</c:v>
                  </c:pt>
                  <c:pt idx="5">
                    <c:v>0.0</c:v>
                  </c:pt>
                  <c:pt idx="6">
                    <c:v>0.079104</c:v>
                  </c:pt>
                  <c:pt idx="7">
                    <c:v>0.220312</c:v>
                  </c:pt>
                  <c:pt idx="8">
                    <c:v>0.122461</c:v>
                  </c:pt>
                  <c:pt idx="9">
                    <c:v>1.00001</c:v>
                  </c:pt>
                  <c:pt idx="10">
                    <c:v>0.997505</c:v>
                  </c:pt>
                  <c:pt idx="11">
                    <c:v>0.299629</c:v>
                  </c:pt>
                  <c:pt idx="12">
                    <c:v>1.014426</c:v>
                  </c:pt>
                  <c:pt idx="13">
                    <c:v>0.341586</c:v>
                  </c:pt>
                  <c:pt idx="14">
                    <c:v>0.284682</c:v>
                  </c:pt>
                  <c:pt idx="15">
                    <c:v>0.712638</c:v>
                  </c:pt>
                  <c:pt idx="16">
                    <c:v>0.782955</c:v>
                  </c:pt>
                  <c:pt idx="17">
                    <c:v>4.714359</c:v>
                  </c:pt>
                </c:numCache>
              </c:numRef>
            </c:minus>
          </c:errBars>
          <c:cat>
            <c:strRef>
              <c:f>E_W!$A$2:$A$19</c:f>
              <c:strCache>
                <c:ptCount val="18"/>
                <c:pt idx="0">
                  <c:v>FAM184B</c:v>
                </c:pt>
                <c:pt idx="1">
                  <c:v>GADL1</c:v>
                </c:pt>
                <c:pt idx="2">
                  <c:v>LINGO4</c:v>
                </c:pt>
                <c:pt idx="3">
                  <c:v>MYH1</c:v>
                </c:pt>
                <c:pt idx="4">
                  <c:v>MYH4</c:v>
                </c:pt>
                <c:pt idx="5">
                  <c:v>MYH8</c:v>
                </c:pt>
                <c:pt idx="6">
                  <c:v>TUBA8</c:v>
                </c:pt>
                <c:pt idx="7">
                  <c:v>NEXN1</c:v>
                </c:pt>
                <c:pt idx="8">
                  <c:v>KLHL31</c:v>
                </c:pt>
                <c:pt idx="9">
                  <c:v>EYA4</c:v>
                </c:pt>
                <c:pt idx="10">
                  <c:v>HOXC10</c:v>
                </c:pt>
                <c:pt idx="11">
                  <c:v>SH3BGR</c:v>
                </c:pt>
                <c:pt idx="12">
                  <c:v>NKAIN1</c:v>
                </c:pt>
                <c:pt idx="13">
                  <c:v>TMOD4</c:v>
                </c:pt>
                <c:pt idx="14">
                  <c:v>CA14</c:v>
                </c:pt>
                <c:pt idx="15">
                  <c:v>AGL</c:v>
                </c:pt>
                <c:pt idx="16">
                  <c:v>PADI2</c:v>
                </c:pt>
                <c:pt idx="17">
                  <c:v>DDIT4L</c:v>
                </c:pt>
              </c:strCache>
            </c:strRef>
          </c:cat>
          <c:val>
            <c:numRef>
              <c:f>E_W!$B$2:$B$19</c:f>
              <c:numCache>
                <c:formatCode>General</c:formatCode>
                <c:ptCount val="18"/>
                <c:pt idx="0">
                  <c:v>0.0</c:v>
                </c:pt>
                <c:pt idx="1">
                  <c:v>0.0</c:v>
                </c:pt>
                <c:pt idx="2">
                  <c:v>0.0</c:v>
                </c:pt>
                <c:pt idx="3">
                  <c:v>0.0</c:v>
                </c:pt>
                <c:pt idx="4">
                  <c:v>0.0</c:v>
                </c:pt>
                <c:pt idx="5">
                  <c:v>0.0</c:v>
                </c:pt>
                <c:pt idx="6">
                  <c:v>0.275982</c:v>
                </c:pt>
                <c:pt idx="7">
                  <c:v>0.783855</c:v>
                </c:pt>
                <c:pt idx="8">
                  <c:v>0.960446</c:v>
                </c:pt>
                <c:pt idx="9">
                  <c:v>1.085458</c:v>
                </c:pt>
                <c:pt idx="10">
                  <c:v>1.146595</c:v>
                </c:pt>
                <c:pt idx="11">
                  <c:v>1.205877</c:v>
                </c:pt>
                <c:pt idx="12">
                  <c:v>1.233507</c:v>
                </c:pt>
                <c:pt idx="13">
                  <c:v>1.344392</c:v>
                </c:pt>
                <c:pt idx="14">
                  <c:v>1.356113</c:v>
                </c:pt>
                <c:pt idx="15">
                  <c:v>1.70461</c:v>
                </c:pt>
                <c:pt idx="16">
                  <c:v>2.916834999999998</c:v>
                </c:pt>
                <c:pt idx="17">
                  <c:v>5.879354</c:v>
                </c:pt>
              </c:numCache>
            </c:numRef>
          </c:val>
        </c:ser>
        <c:dLbls>
          <c:showLegendKey val="0"/>
          <c:showVal val="0"/>
          <c:showCatName val="0"/>
          <c:showSerName val="0"/>
          <c:showPercent val="0"/>
          <c:showBubbleSize val="0"/>
        </c:dLbls>
        <c:gapWidth val="150"/>
        <c:axId val="-2089147896"/>
        <c:axId val="-2089144920"/>
      </c:barChart>
      <c:catAx>
        <c:axId val="-2089147896"/>
        <c:scaling>
          <c:orientation val="minMax"/>
        </c:scaling>
        <c:delete val="0"/>
        <c:axPos val="l"/>
        <c:majorTickMark val="out"/>
        <c:minorTickMark val="none"/>
        <c:tickLblPos val="nextTo"/>
        <c:crossAx val="-2089144920"/>
        <c:crosses val="autoZero"/>
        <c:auto val="1"/>
        <c:lblAlgn val="ctr"/>
        <c:lblOffset val="100"/>
        <c:noMultiLvlLbl val="0"/>
      </c:catAx>
      <c:valAx>
        <c:axId val="-2089144920"/>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089147896"/>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rgbClr val="008000"/>
              </a:solidFill>
              <a:ln w="12700">
                <a:solidFill>
                  <a:schemeClr val="tx1"/>
                </a:solidFill>
              </a:ln>
              <a:effectLst/>
            </c:spPr>
          </c:dPt>
          <c:dPt>
            <c:idx val="1"/>
            <c:invertIfNegative val="0"/>
            <c:bubble3D val="0"/>
            <c:spPr>
              <a:solidFill>
                <a:srgbClr val="0000FF"/>
              </a:solidFill>
              <a:ln w="12700">
                <a:solidFill>
                  <a:schemeClr val="tx1"/>
                </a:solidFill>
              </a:ln>
              <a:effectLst/>
            </c:spPr>
          </c:dPt>
          <c:dPt>
            <c:idx val="2"/>
            <c:invertIfNegative val="0"/>
            <c:bubble3D val="0"/>
            <c:spPr>
              <a:solidFill>
                <a:srgbClr val="FF0000"/>
              </a:solidFill>
              <a:ln w="12700">
                <a:solidFill>
                  <a:schemeClr val="tx1"/>
                </a:solidFill>
              </a:ln>
              <a:effectLst/>
            </c:spPr>
          </c:dPt>
          <c:cat>
            <c:strRef>
              <c:f>Sheet1!$I$3:$K$3</c:f>
              <c:strCache>
                <c:ptCount val="3"/>
                <c:pt idx="0">
                  <c:v>Down-regulated expression</c:v>
                </c:pt>
                <c:pt idx="1">
                  <c:v>&lt; 2-fold Up-regulated Expression</c:v>
                </c:pt>
                <c:pt idx="2">
                  <c:v>&gt; 2-fold Up-regulated Expression</c:v>
                </c:pt>
              </c:strCache>
            </c:strRef>
          </c:cat>
          <c:val>
            <c:numRef>
              <c:f>Sheet1!$I$4:$K$4</c:f>
              <c:numCache>
                <c:formatCode>General</c:formatCode>
                <c:ptCount val="3"/>
                <c:pt idx="0">
                  <c:v>72.0</c:v>
                </c:pt>
                <c:pt idx="1">
                  <c:v>266.0</c:v>
                </c:pt>
                <c:pt idx="2">
                  <c:v>98.0</c:v>
                </c:pt>
              </c:numCache>
            </c:numRef>
          </c:val>
        </c:ser>
        <c:dLbls>
          <c:showLegendKey val="0"/>
          <c:showVal val="0"/>
          <c:showCatName val="0"/>
          <c:showSerName val="0"/>
          <c:showPercent val="0"/>
          <c:showBubbleSize val="0"/>
        </c:dLbls>
        <c:gapWidth val="150"/>
        <c:axId val="-2092672008"/>
        <c:axId val="-2115942360"/>
      </c:barChart>
      <c:catAx>
        <c:axId val="-2092672008"/>
        <c:scaling>
          <c:orientation val="minMax"/>
        </c:scaling>
        <c:delete val="0"/>
        <c:axPos val="b"/>
        <c:majorTickMark val="out"/>
        <c:minorTickMark val="none"/>
        <c:tickLblPos val="nextTo"/>
        <c:crossAx val="-2115942360"/>
        <c:crosses val="autoZero"/>
        <c:auto val="1"/>
        <c:lblAlgn val="ctr"/>
        <c:lblOffset val="100"/>
        <c:noMultiLvlLbl val="0"/>
      </c:catAx>
      <c:valAx>
        <c:axId val="-2115942360"/>
        <c:scaling>
          <c:orientation val="minMax"/>
        </c:scaling>
        <c:delete val="0"/>
        <c:axPos val="l"/>
        <c:title>
          <c:tx>
            <c:rich>
              <a:bodyPr rot="-5400000" vert="horz"/>
              <a:lstStyle/>
              <a:p>
                <a:pPr>
                  <a:defRPr/>
                </a:pPr>
                <a:r>
                  <a:rPr lang="en-US"/>
                  <a:t>Number of</a:t>
                </a:r>
                <a:r>
                  <a:rPr lang="en-US" baseline="0"/>
                  <a:t> Brain Enriched Genes</a:t>
                </a:r>
                <a:endParaRPr lang="en-US"/>
              </a:p>
            </c:rich>
          </c:tx>
          <c:layout/>
          <c:overlay val="0"/>
        </c:title>
        <c:numFmt formatCode="General" sourceLinked="1"/>
        <c:majorTickMark val="out"/>
        <c:minorTickMark val="none"/>
        <c:tickLblPos val="nextTo"/>
        <c:crossAx val="-2092672008"/>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Regulatory elements under selection</c:v>
                </c:pt>
                <c:pt idx="2">
                  <c:v>Regulatory sites under positive selection</c:v>
                </c:pt>
                <c:pt idx="3">
                  <c:v>Regulatory sites under negative selection</c:v>
                </c:pt>
              </c:strCache>
            </c:strRef>
          </c:cat>
          <c:val>
            <c:numRef>
              <c:f>summary!$A$2:$D$2</c:f>
              <c:numCache>
                <c:formatCode>General</c:formatCode>
                <c:ptCount val="4"/>
                <c:pt idx="0">
                  <c:v>39.0</c:v>
                </c:pt>
                <c:pt idx="1">
                  <c:v>24.0</c:v>
                </c:pt>
                <c:pt idx="2">
                  <c:v>8.0</c:v>
                </c:pt>
                <c:pt idx="3">
                  <c:v>22.0</c:v>
                </c:pt>
              </c:numCache>
            </c:numRef>
          </c:val>
        </c:ser>
        <c:dLbls>
          <c:showLegendKey val="0"/>
          <c:showVal val="0"/>
          <c:showCatName val="0"/>
          <c:showSerName val="0"/>
          <c:showPercent val="0"/>
          <c:showBubbleSize val="0"/>
        </c:dLbls>
        <c:gapWidth val="150"/>
        <c:axId val="-2093107720"/>
        <c:axId val="-2115915592"/>
      </c:barChart>
      <c:catAx>
        <c:axId val="-2093107720"/>
        <c:scaling>
          <c:orientation val="minMax"/>
        </c:scaling>
        <c:delete val="0"/>
        <c:axPos val="b"/>
        <c:majorTickMark val="out"/>
        <c:minorTickMark val="none"/>
        <c:tickLblPos val="nextTo"/>
        <c:txPr>
          <a:bodyPr/>
          <a:lstStyle/>
          <a:p>
            <a:pPr>
              <a:defRPr b="1"/>
            </a:pPr>
            <a:endParaRPr lang="en-US"/>
          </a:p>
        </c:txPr>
        <c:crossAx val="-2115915592"/>
        <c:crosses val="autoZero"/>
        <c:auto val="1"/>
        <c:lblAlgn val="ctr"/>
        <c:lblOffset val="100"/>
        <c:noMultiLvlLbl val="0"/>
      </c:catAx>
      <c:valAx>
        <c:axId val="-2115915592"/>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Brain-specific Genes</a:t>
                </a:r>
                <a:endParaRPr lang="en-US" dirty="0">
                  <a:effectLst/>
                </a:endParaRPr>
              </a:p>
            </c:rich>
          </c:tx>
          <c:layout/>
          <c:overlay val="0"/>
        </c:title>
        <c:numFmt formatCode="General" sourceLinked="1"/>
        <c:majorTickMark val="out"/>
        <c:minorTickMark val="none"/>
        <c:tickLblPos val="nextTo"/>
        <c:crossAx val="-2093107720"/>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p!$C$2:$C$40</c:f>
                <c:numCache>
                  <c:formatCode>General</c:formatCode>
                  <c:ptCount val="39"/>
                  <c:pt idx="0">
                    <c:v>0.000905</c:v>
                  </c:pt>
                  <c:pt idx="1">
                    <c:v>0.021023</c:v>
                  </c:pt>
                  <c:pt idx="2">
                    <c:v>0.00168</c:v>
                  </c:pt>
                  <c:pt idx="3">
                    <c:v>0.02843</c:v>
                  </c:pt>
                  <c:pt idx="4">
                    <c:v>0.059595</c:v>
                  </c:pt>
                  <c:pt idx="5">
                    <c:v>0.050981</c:v>
                  </c:pt>
                  <c:pt idx="6">
                    <c:v>0.089207</c:v>
                  </c:pt>
                  <c:pt idx="7">
                    <c:v>0.070648</c:v>
                  </c:pt>
                  <c:pt idx="8">
                    <c:v>0.129269</c:v>
                  </c:pt>
                  <c:pt idx="9">
                    <c:v>0.004753</c:v>
                  </c:pt>
                  <c:pt idx="10">
                    <c:v>0.004933</c:v>
                  </c:pt>
                  <c:pt idx="11">
                    <c:v>0.002145</c:v>
                  </c:pt>
                  <c:pt idx="12">
                    <c:v>0.002154</c:v>
                  </c:pt>
                  <c:pt idx="13">
                    <c:v>0.024454</c:v>
                  </c:pt>
                  <c:pt idx="14">
                    <c:v>0.017661</c:v>
                  </c:pt>
                  <c:pt idx="15">
                    <c:v>0.009653</c:v>
                  </c:pt>
                  <c:pt idx="16">
                    <c:v>0.008124</c:v>
                  </c:pt>
                  <c:pt idx="17">
                    <c:v>0.002108</c:v>
                  </c:pt>
                  <c:pt idx="18">
                    <c:v>0.010256</c:v>
                  </c:pt>
                  <c:pt idx="19">
                    <c:v>0.002241</c:v>
                  </c:pt>
                  <c:pt idx="20">
                    <c:v>0.012657</c:v>
                  </c:pt>
                  <c:pt idx="21">
                    <c:v>0.070255</c:v>
                  </c:pt>
                  <c:pt idx="22">
                    <c:v>0.02234</c:v>
                  </c:pt>
                  <c:pt idx="23">
                    <c:v>0.015309</c:v>
                  </c:pt>
                  <c:pt idx="24">
                    <c:v>0.135034</c:v>
                  </c:pt>
                  <c:pt idx="25">
                    <c:v>0.099412</c:v>
                  </c:pt>
                  <c:pt idx="26">
                    <c:v>0.097693</c:v>
                  </c:pt>
                  <c:pt idx="27">
                    <c:v>0.122064</c:v>
                  </c:pt>
                  <c:pt idx="28">
                    <c:v>0.020431</c:v>
                  </c:pt>
                  <c:pt idx="29">
                    <c:v>0.157592</c:v>
                  </c:pt>
                  <c:pt idx="30">
                    <c:v>0.254072</c:v>
                  </c:pt>
                  <c:pt idx="31">
                    <c:v>0.272993</c:v>
                  </c:pt>
                  <c:pt idx="32">
                    <c:v>0.265241</c:v>
                  </c:pt>
                  <c:pt idx="33">
                    <c:v>0.009895</c:v>
                  </c:pt>
                  <c:pt idx="34">
                    <c:v>0.173823</c:v>
                  </c:pt>
                  <c:pt idx="35">
                    <c:v>0.211674</c:v>
                  </c:pt>
                  <c:pt idx="36">
                    <c:v>0.341693</c:v>
                  </c:pt>
                  <c:pt idx="37">
                    <c:v>0.231703</c:v>
                  </c:pt>
                  <c:pt idx="38">
                    <c:v>0.131703</c:v>
                  </c:pt>
                </c:numCache>
              </c:numRef>
            </c:plus>
            <c:minus>
              <c:numRef>
                <c:f>p!$C$2:$C$40</c:f>
                <c:numCache>
                  <c:formatCode>General</c:formatCode>
                  <c:ptCount val="39"/>
                  <c:pt idx="0">
                    <c:v>0.000905</c:v>
                  </c:pt>
                  <c:pt idx="1">
                    <c:v>0.021023</c:v>
                  </c:pt>
                  <c:pt idx="2">
                    <c:v>0.00168</c:v>
                  </c:pt>
                  <c:pt idx="3">
                    <c:v>0.02843</c:v>
                  </c:pt>
                  <c:pt idx="4">
                    <c:v>0.059595</c:v>
                  </c:pt>
                  <c:pt idx="5">
                    <c:v>0.050981</c:v>
                  </c:pt>
                  <c:pt idx="6">
                    <c:v>0.089207</c:v>
                  </c:pt>
                  <c:pt idx="7">
                    <c:v>0.070648</c:v>
                  </c:pt>
                  <c:pt idx="8">
                    <c:v>0.129269</c:v>
                  </c:pt>
                  <c:pt idx="9">
                    <c:v>0.004753</c:v>
                  </c:pt>
                  <c:pt idx="10">
                    <c:v>0.004933</c:v>
                  </c:pt>
                  <c:pt idx="11">
                    <c:v>0.002145</c:v>
                  </c:pt>
                  <c:pt idx="12">
                    <c:v>0.002154</c:v>
                  </c:pt>
                  <c:pt idx="13">
                    <c:v>0.024454</c:v>
                  </c:pt>
                  <c:pt idx="14">
                    <c:v>0.017661</c:v>
                  </c:pt>
                  <c:pt idx="15">
                    <c:v>0.009653</c:v>
                  </c:pt>
                  <c:pt idx="16">
                    <c:v>0.008124</c:v>
                  </c:pt>
                  <c:pt idx="17">
                    <c:v>0.002108</c:v>
                  </c:pt>
                  <c:pt idx="18">
                    <c:v>0.010256</c:v>
                  </c:pt>
                  <c:pt idx="19">
                    <c:v>0.002241</c:v>
                  </c:pt>
                  <c:pt idx="20">
                    <c:v>0.012657</c:v>
                  </c:pt>
                  <c:pt idx="21">
                    <c:v>0.070255</c:v>
                  </c:pt>
                  <c:pt idx="22">
                    <c:v>0.02234</c:v>
                  </c:pt>
                  <c:pt idx="23">
                    <c:v>0.015309</c:v>
                  </c:pt>
                  <c:pt idx="24">
                    <c:v>0.135034</c:v>
                  </c:pt>
                  <c:pt idx="25">
                    <c:v>0.099412</c:v>
                  </c:pt>
                  <c:pt idx="26">
                    <c:v>0.097693</c:v>
                  </c:pt>
                  <c:pt idx="27">
                    <c:v>0.122064</c:v>
                  </c:pt>
                  <c:pt idx="28">
                    <c:v>0.020431</c:v>
                  </c:pt>
                  <c:pt idx="29">
                    <c:v>0.157592</c:v>
                  </c:pt>
                  <c:pt idx="30">
                    <c:v>0.254072</c:v>
                  </c:pt>
                  <c:pt idx="31">
                    <c:v>0.272993</c:v>
                  </c:pt>
                  <c:pt idx="32">
                    <c:v>0.265241</c:v>
                  </c:pt>
                  <c:pt idx="33">
                    <c:v>0.009895</c:v>
                  </c:pt>
                  <c:pt idx="34">
                    <c:v>0.173823</c:v>
                  </c:pt>
                  <c:pt idx="35">
                    <c:v>0.211674</c:v>
                  </c:pt>
                  <c:pt idx="36">
                    <c:v>0.341693</c:v>
                  </c:pt>
                  <c:pt idx="37">
                    <c:v>0.231703</c:v>
                  </c:pt>
                  <c:pt idx="38">
                    <c:v>0.131703</c:v>
                  </c:pt>
                </c:numCache>
              </c:numRef>
            </c:minus>
          </c:errBars>
          <c:cat>
            <c:strRef>
              <c:f>p!$A$2:$A$40</c:f>
              <c:strCache>
                <c:ptCount val="39"/>
                <c:pt idx="0">
                  <c:v>WASF3</c:v>
                </c:pt>
                <c:pt idx="1">
                  <c:v>SHC3</c:v>
                </c:pt>
                <c:pt idx="2">
                  <c:v>NSF</c:v>
                </c:pt>
                <c:pt idx="3">
                  <c:v>C10orf90</c:v>
                </c:pt>
                <c:pt idx="4">
                  <c:v>IGSF11</c:v>
                </c:pt>
                <c:pt idx="5">
                  <c:v>OMG</c:v>
                </c:pt>
                <c:pt idx="6">
                  <c:v>SLC24A2</c:v>
                </c:pt>
                <c:pt idx="7">
                  <c:v>RANBP3L</c:v>
                </c:pt>
                <c:pt idx="8">
                  <c:v>NR2E1</c:v>
                </c:pt>
                <c:pt idx="9">
                  <c:v>KSR2</c:v>
                </c:pt>
                <c:pt idx="10">
                  <c:v>GABRG1</c:v>
                </c:pt>
                <c:pt idx="11">
                  <c:v>GPR37L1</c:v>
                </c:pt>
                <c:pt idx="12">
                  <c:v>CDH20</c:v>
                </c:pt>
                <c:pt idx="13">
                  <c:v>RFTN2</c:v>
                </c:pt>
                <c:pt idx="14">
                  <c:v>SPP1</c:v>
                </c:pt>
                <c:pt idx="15">
                  <c:v>ADCYAP1R1</c:v>
                </c:pt>
                <c:pt idx="16">
                  <c:v>RNF182</c:v>
                </c:pt>
                <c:pt idx="17">
                  <c:v>LHFPL4</c:v>
                </c:pt>
                <c:pt idx="18">
                  <c:v>KCNH8</c:v>
                </c:pt>
                <c:pt idx="19">
                  <c:v>C2orf80</c:v>
                </c:pt>
                <c:pt idx="20">
                  <c:v>KCNJ10</c:v>
                </c:pt>
                <c:pt idx="21">
                  <c:v>CCKBR</c:v>
                </c:pt>
                <c:pt idx="22">
                  <c:v>FAM181B</c:v>
                </c:pt>
                <c:pt idx="23">
                  <c:v>NPY</c:v>
                </c:pt>
                <c:pt idx="24">
                  <c:v>FAM169A</c:v>
                </c:pt>
                <c:pt idx="25">
                  <c:v>PSD3</c:v>
                </c:pt>
                <c:pt idx="26">
                  <c:v>SLC25A48</c:v>
                </c:pt>
                <c:pt idx="27">
                  <c:v>CPE</c:v>
                </c:pt>
                <c:pt idx="28">
                  <c:v>AQP4</c:v>
                </c:pt>
                <c:pt idx="29">
                  <c:v>MEGF10</c:v>
                </c:pt>
                <c:pt idx="30">
                  <c:v>KIAA0408</c:v>
                </c:pt>
                <c:pt idx="31">
                  <c:v>SYT9</c:v>
                </c:pt>
                <c:pt idx="32">
                  <c:v>GABRB1</c:v>
                </c:pt>
                <c:pt idx="33">
                  <c:v>CSRNP3</c:v>
                </c:pt>
                <c:pt idx="34">
                  <c:v>CIT</c:v>
                </c:pt>
                <c:pt idx="35">
                  <c:v>SLC1A3</c:v>
                </c:pt>
                <c:pt idx="36">
                  <c:v>PTPRD</c:v>
                </c:pt>
                <c:pt idx="37">
                  <c:v>HEPACAM</c:v>
                </c:pt>
                <c:pt idx="38">
                  <c:v>RFX4</c:v>
                </c:pt>
              </c:strCache>
            </c:strRef>
          </c:cat>
          <c:val>
            <c:numRef>
              <c:f>p!$B$2:$B$40</c:f>
              <c:numCache>
                <c:formatCode>General</c:formatCode>
                <c:ptCount val="39"/>
                <c:pt idx="0">
                  <c:v>0.00018</c:v>
                </c:pt>
                <c:pt idx="1">
                  <c:v>0.000794</c:v>
                </c:pt>
                <c:pt idx="2">
                  <c:v>0.000811</c:v>
                </c:pt>
                <c:pt idx="3">
                  <c:v>0.001671</c:v>
                </c:pt>
                <c:pt idx="4">
                  <c:v>0.002562</c:v>
                </c:pt>
                <c:pt idx="5">
                  <c:v>0.002874</c:v>
                </c:pt>
                <c:pt idx="6">
                  <c:v>0.003871</c:v>
                </c:pt>
                <c:pt idx="7">
                  <c:v>0.004031</c:v>
                </c:pt>
                <c:pt idx="8">
                  <c:v>0.004224</c:v>
                </c:pt>
                <c:pt idx="9">
                  <c:v>0.004349</c:v>
                </c:pt>
                <c:pt idx="10">
                  <c:v>0.004573</c:v>
                </c:pt>
                <c:pt idx="11">
                  <c:v>0.006015</c:v>
                </c:pt>
                <c:pt idx="12">
                  <c:v>0.006074</c:v>
                </c:pt>
                <c:pt idx="13">
                  <c:v>0.006145</c:v>
                </c:pt>
                <c:pt idx="14">
                  <c:v>0.008602</c:v>
                </c:pt>
                <c:pt idx="15">
                  <c:v>0.010751</c:v>
                </c:pt>
                <c:pt idx="16">
                  <c:v>0.010877</c:v>
                </c:pt>
                <c:pt idx="17">
                  <c:v>0.011953</c:v>
                </c:pt>
                <c:pt idx="18">
                  <c:v>0.012388</c:v>
                </c:pt>
                <c:pt idx="19">
                  <c:v>0.020815</c:v>
                </c:pt>
                <c:pt idx="20">
                  <c:v>0.021374</c:v>
                </c:pt>
                <c:pt idx="21">
                  <c:v>0.044939</c:v>
                </c:pt>
                <c:pt idx="22">
                  <c:v>0.049063</c:v>
                </c:pt>
                <c:pt idx="23">
                  <c:v>0.153183</c:v>
                </c:pt>
                <c:pt idx="24">
                  <c:v>0.163371</c:v>
                </c:pt>
                <c:pt idx="25">
                  <c:v>0.194701</c:v>
                </c:pt>
                <c:pt idx="26">
                  <c:v>0.199992</c:v>
                </c:pt>
                <c:pt idx="27">
                  <c:v>0.200245</c:v>
                </c:pt>
                <c:pt idx="28">
                  <c:v>0.206781</c:v>
                </c:pt>
                <c:pt idx="29">
                  <c:v>0.264513</c:v>
                </c:pt>
                <c:pt idx="30">
                  <c:v>0.300204</c:v>
                </c:pt>
                <c:pt idx="31">
                  <c:v>0.325478</c:v>
                </c:pt>
                <c:pt idx="32">
                  <c:v>0.333274</c:v>
                </c:pt>
                <c:pt idx="33">
                  <c:v>0.436676</c:v>
                </c:pt>
                <c:pt idx="34">
                  <c:v>0.461479</c:v>
                </c:pt>
                <c:pt idx="35">
                  <c:v>0.487045</c:v>
                </c:pt>
                <c:pt idx="36">
                  <c:v>0.528577</c:v>
                </c:pt>
                <c:pt idx="37">
                  <c:v>0.598562</c:v>
                </c:pt>
                <c:pt idx="38">
                  <c:v>0.631692</c:v>
                </c:pt>
              </c:numCache>
            </c:numRef>
          </c:val>
        </c:ser>
        <c:dLbls>
          <c:showLegendKey val="0"/>
          <c:showVal val="0"/>
          <c:showCatName val="0"/>
          <c:showSerName val="0"/>
          <c:showPercent val="0"/>
          <c:showBubbleSize val="0"/>
        </c:dLbls>
        <c:gapWidth val="150"/>
        <c:axId val="-2089509288"/>
        <c:axId val="-2089506280"/>
      </c:barChart>
      <c:catAx>
        <c:axId val="-2089509288"/>
        <c:scaling>
          <c:orientation val="minMax"/>
        </c:scaling>
        <c:delete val="0"/>
        <c:axPos val="l"/>
        <c:majorTickMark val="out"/>
        <c:minorTickMark val="none"/>
        <c:tickLblPos val="nextTo"/>
        <c:txPr>
          <a:bodyPr/>
          <a:lstStyle/>
          <a:p>
            <a:pPr>
              <a:defRPr sz="600" b="1"/>
            </a:pPr>
            <a:endParaRPr lang="en-US"/>
          </a:p>
        </c:txPr>
        <c:crossAx val="-2089506280"/>
        <c:crosses val="autoZero"/>
        <c:auto val="1"/>
        <c:lblAlgn val="ctr"/>
        <c:lblOffset val="100"/>
        <c:noMultiLvlLbl val="0"/>
      </c:catAx>
      <c:valAx>
        <c:axId val="-2089506280"/>
        <c:scaling>
          <c:orientation val="minMax"/>
          <c:max val="1.0"/>
          <c:min val="0.0"/>
        </c:scaling>
        <c:delete val="0"/>
        <c:axPos val="b"/>
        <c:majorGridlines/>
        <c:title>
          <c:tx>
            <c:rich>
              <a:bodyPr/>
              <a:lstStyle/>
              <a:p>
                <a:pPr>
                  <a:defRPr/>
                </a:pPr>
                <a:r>
                  <a:rPr lang="en-US" sz="1800" b="1" i="0" baseline="0" dirty="0" err="1">
                    <a:effectLst/>
                  </a:rPr>
                  <a:t>ρ</a:t>
                </a:r>
                <a:r>
                  <a:rPr lang="en-US" sz="1800" b="1" i="0" baseline="0" dirty="0">
                    <a:effectLst/>
                  </a:rPr>
                  <a:t> (Fraction of sites under selection within functional elements) </a:t>
                </a:r>
                <a:endParaRPr lang="en-US" dirty="0">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89509288"/>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E_A!$D$1</c:f>
              <c:strCache>
                <c:ptCount val="1"/>
                <c:pt idx="0">
                  <c:v>E[A]</c:v>
                </c:pt>
              </c:strCache>
            </c:strRef>
          </c:tx>
          <c:spPr>
            <a:solidFill>
              <a:schemeClr val="accent4">
                <a:lumMod val="75000"/>
              </a:schemeClr>
            </a:solidFill>
          </c:spPr>
          <c:invertIfNegative val="0"/>
          <c:errBars>
            <c:errBarType val="both"/>
            <c:errValType val="cust"/>
            <c:noEndCap val="0"/>
            <c:plus>
              <c:numRef>
                <c:f>E_A!$E$2:$E$40</c:f>
                <c:numCache>
                  <c:formatCode>General</c:formatCode>
                  <c:ptCount val="39"/>
                  <c:pt idx="0">
                    <c:v>0.899072</c:v>
                  </c:pt>
                  <c:pt idx="1">
                    <c:v>0.0</c:v>
                  </c:pt>
                  <c:pt idx="2">
                    <c:v>1.676678</c:v>
                  </c:pt>
                  <c:pt idx="3">
                    <c:v>0.0</c:v>
                  </c:pt>
                  <c:pt idx="4">
                    <c:v>0.0</c:v>
                  </c:pt>
                  <c:pt idx="5">
                    <c:v>0.0</c:v>
                  </c:pt>
                  <c:pt idx="6">
                    <c:v>0.0</c:v>
                  </c:pt>
                  <c:pt idx="7">
                    <c:v>0.0</c:v>
                  </c:pt>
                  <c:pt idx="8">
                    <c:v>0.0</c:v>
                  </c:pt>
                  <c:pt idx="9">
                    <c:v>0.0</c:v>
                  </c:pt>
                  <c:pt idx="10">
                    <c:v>0.0</c:v>
                  </c:pt>
                  <c:pt idx="11">
                    <c:v>0.0</c:v>
                  </c:pt>
                  <c:pt idx="12">
                    <c:v>0.0</c:v>
                  </c:pt>
                  <c:pt idx="13">
                    <c:v>18.324171</c:v>
                  </c:pt>
                  <c:pt idx="14">
                    <c:v>0.0</c:v>
                  </c:pt>
                  <c:pt idx="15">
                    <c:v>2.323468</c:v>
                  </c:pt>
                  <c:pt idx="16">
                    <c:v>0.0</c:v>
                  </c:pt>
                  <c:pt idx="17">
                    <c:v>4.680414999999994</c:v>
                  </c:pt>
                  <c:pt idx="18">
                    <c:v>26.543888</c:v>
                  </c:pt>
                  <c:pt idx="19">
                    <c:v>2.845283</c:v>
                  </c:pt>
                  <c:pt idx="20">
                    <c:v>1.051348</c:v>
                  </c:pt>
                  <c:pt idx="21">
                    <c:v>0.0</c:v>
                  </c:pt>
                  <c:pt idx="22">
                    <c:v>0.0</c:v>
                  </c:pt>
                  <c:pt idx="23">
                    <c:v>27.979268</c:v>
                  </c:pt>
                  <c:pt idx="24">
                    <c:v>7.217352</c:v>
                  </c:pt>
                  <c:pt idx="25">
                    <c:v>-1.0</c:v>
                  </c:pt>
                  <c:pt idx="26">
                    <c:v>-1.0</c:v>
                  </c:pt>
                  <c:pt idx="27">
                    <c:v>1.599953</c:v>
                  </c:pt>
                  <c:pt idx="28">
                    <c:v>2.112454999999998</c:v>
                  </c:pt>
                  <c:pt idx="29">
                    <c:v>1.836363</c:v>
                  </c:pt>
                  <c:pt idx="30">
                    <c:v>4.975738</c:v>
                  </c:pt>
                  <c:pt idx="31">
                    <c:v>6.605566</c:v>
                  </c:pt>
                  <c:pt idx="32">
                    <c:v>6.785229</c:v>
                  </c:pt>
                  <c:pt idx="33">
                    <c:v>4.890479</c:v>
                  </c:pt>
                  <c:pt idx="34">
                    <c:v>4.06226</c:v>
                  </c:pt>
                  <c:pt idx="35">
                    <c:v>9.506713</c:v>
                  </c:pt>
                  <c:pt idx="36">
                    <c:v>4.567749</c:v>
                  </c:pt>
                  <c:pt idx="37">
                    <c:v>22.496362</c:v>
                  </c:pt>
                  <c:pt idx="38">
                    <c:v>38.848687</c:v>
                  </c:pt>
                </c:numCache>
              </c:numRef>
            </c:plus>
            <c:minus>
              <c:numRef>
                <c:f>E_A!$E$2:$E$40</c:f>
                <c:numCache>
                  <c:formatCode>General</c:formatCode>
                  <c:ptCount val="39"/>
                  <c:pt idx="0">
                    <c:v>0.899072</c:v>
                  </c:pt>
                  <c:pt idx="1">
                    <c:v>0.0</c:v>
                  </c:pt>
                  <c:pt idx="2">
                    <c:v>1.676678</c:v>
                  </c:pt>
                  <c:pt idx="3">
                    <c:v>0.0</c:v>
                  </c:pt>
                  <c:pt idx="4">
                    <c:v>0.0</c:v>
                  </c:pt>
                  <c:pt idx="5">
                    <c:v>0.0</c:v>
                  </c:pt>
                  <c:pt idx="6">
                    <c:v>0.0</c:v>
                  </c:pt>
                  <c:pt idx="7">
                    <c:v>0.0</c:v>
                  </c:pt>
                  <c:pt idx="8">
                    <c:v>0.0</c:v>
                  </c:pt>
                  <c:pt idx="9">
                    <c:v>0.0</c:v>
                  </c:pt>
                  <c:pt idx="10">
                    <c:v>0.0</c:v>
                  </c:pt>
                  <c:pt idx="11">
                    <c:v>0.0</c:v>
                  </c:pt>
                  <c:pt idx="12">
                    <c:v>0.0</c:v>
                  </c:pt>
                  <c:pt idx="13">
                    <c:v>18.324171</c:v>
                  </c:pt>
                  <c:pt idx="14">
                    <c:v>0.0</c:v>
                  </c:pt>
                  <c:pt idx="15">
                    <c:v>2.323468</c:v>
                  </c:pt>
                  <c:pt idx="16">
                    <c:v>0.0</c:v>
                  </c:pt>
                  <c:pt idx="17">
                    <c:v>4.680414999999994</c:v>
                  </c:pt>
                  <c:pt idx="18">
                    <c:v>26.543888</c:v>
                  </c:pt>
                  <c:pt idx="19">
                    <c:v>2.845283</c:v>
                  </c:pt>
                  <c:pt idx="20">
                    <c:v>1.051348</c:v>
                  </c:pt>
                  <c:pt idx="21">
                    <c:v>0.0</c:v>
                  </c:pt>
                  <c:pt idx="22">
                    <c:v>0.0</c:v>
                  </c:pt>
                  <c:pt idx="23">
                    <c:v>27.979268</c:v>
                  </c:pt>
                  <c:pt idx="24">
                    <c:v>7.217352</c:v>
                  </c:pt>
                  <c:pt idx="25">
                    <c:v>-1.0</c:v>
                  </c:pt>
                  <c:pt idx="26">
                    <c:v>-1.0</c:v>
                  </c:pt>
                  <c:pt idx="27">
                    <c:v>1.599953</c:v>
                  </c:pt>
                  <c:pt idx="28">
                    <c:v>2.112454999999998</c:v>
                  </c:pt>
                  <c:pt idx="29">
                    <c:v>1.836363</c:v>
                  </c:pt>
                  <c:pt idx="30">
                    <c:v>4.975738</c:v>
                  </c:pt>
                  <c:pt idx="31">
                    <c:v>6.605566</c:v>
                  </c:pt>
                  <c:pt idx="32">
                    <c:v>6.785229</c:v>
                  </c:pt>
                  <c:pt idx="33">
                    <c:v>4.890479</c:v>
                  </c:pt>
                  <c:pt idx="34">
                    <c:v>4.06226</c:v>
                  </c:pt>
                  <c:pt idx="35">
                    <c:v>9.506713</c:v>
                  </c:pt>
                  <c:pt idx="36">
                    <c:v>4.567749</c:v>
                  </c:pt>
                  <c:pt idx="37">
                    <c:v>22.496362</c:v>
                  </c:pt>
                  <c:pt idx="38">
                    <c:v>38.848687</c:v>
                  </c:pt>
                </c:numCache>
              </c:numRef>
            </c:minus>
          </c:errBars>
          <c:cat>
            <c:strRef>
              <c:f>E_A!$A$2:$A$40</c:f>
              <c:strCache>
                <c:ptCount val="39"/>
                <c:pt idx="0">
                  <c:v>WASF3</c:v>
                </c:pt>
                <c:pt idx="1">
                  <c:v>SHC3</c:v>
                </c:pt>
                <c:pt idx="2">
                  <c:v>NSF</c:v>
                </c:pt>
                <c:pt idx="3">
                  <c:v>C10orf90</c:v>
                </c:pt>
                <c:pt idx="4">
                  <c:v>KSR2</c:v>
                </c:pt>
                <c:pt idx="5">
                  <c:v>GABRG1</c:v>
                </c:pt>
                <c:pt idx="6">
                  <c:v>GPR37L1</c:v>
                </c:pt>
                <c:pt idx="7">
                  <c:v>CDH20</c:v>
                </c:pt>
                <c:pt idx="8">
                  <c:v>RFTN2</c:v>
                </c:pt>
                <c:pt idx="9">
                  <c:v>SPP1</c:v>
                </c:pt>
                <c:pt idx="10">
                  <c:v>RNF182</c:v>
                </c:pt>
                <c:pt idx="11">
                  <c:v>KCNH8</c:v>
                </c:pt>
                <c:pt idx="12">
                  <c:v>KCNJ10</c:v>
                </c:pt>
                <c:pt idx="13">
                  <c:v>NPY</c:v>
                </c:pt>
                <c:pt idx="14">
                  <c:v>FAM169A</c:v>
                </c:pt>
                <c:pt idx="15">
                  <c:v>PSD3</c:v>
                </c:pt>
                <c:pt idx="16">
                  <c:v>SLC25A48</c:v>
                </c:pt>
                <c:pt idx="17">
                  <c:v>CPE</c:v>
                </c:pt>
                <c:pt idx="18">
                  <c:v>AQP4</c:v>
                </c:pt>
                <c:pt idx="19">
                  <c:v>MEGF10</c:v>
                </c:pt>
                <c:pt idx="20">
                  <c:v>KIAA0408</c:v>
                </c:pt>
                <c:pt idx="21">
                  <c:v>SYT9</c:v>
                </c:pt>
                <c:pt idx="22">
                  <c:v>GABRB1</c:v>
                </c:pt>
                <c:pt idx="23">
                  <c:v>CSRNP3</c:v>
                </c:pt>
                <c:pt idx="24">
                  <c:v>PTPRD</c:v>
                </c:pt>
                <c:pt idx="25">
                  <c:v>HEPACAM</c:v>
                </c:pt>
                <c:pt idx="26">
                  <c:v>RFX4</c:v>
                </c:pt>
                <c:pt idx="27">
                  <c:v>CIT</c:v>
                </c:pt>
                <c:pt idx="28">
                  <c:v>SLC1A3</c:v>
                </c:pt>
                <c:pt idx="29">
                  <c:v>NR2E1</c:v>
                </c:pt>
                <c:pt idx="30">
                  <c:v>IGSF11</c:v>
                </c:pt>
                <c:pt idx="31">
                  <c:v>OMG</c:v>
                </c:pt>
                <c:pt idx="32">
                  <c:v>SLC24A2</c:v>
                </c:pt>
                <c:pt idx="33">
                  <c:v>RANBP3L</c:v>
                </c:pt>
                <c:pt idx="34">
                  <c:v>C2orf80</c:v>
                </c:pt>
                <c:pt idx="35">
                  <c:v>LHFPL4</c:v>
                </c:pt>
                <c:pt idx="36">
                  <c:v>ADCYAP1R1</c:v>
                </c:pt>
                <c:pt idx="37">
                  <c:v>FAM181B</c:v>
                </c:pt>
                <c:pt idx="38">
                  <c:v>CCKBR</c:v>
                </c:pt>
              </c:strCache>
            </c:strRef>
          </c:cat>
          <c:val>
            <c:numRef>
              <c:f>E_A!$D$2:$D$40</c:f>
              <c:numCache>
                <c:formatCode>General</c:formatCode>
                <c:ptCount val="3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1.2E-5</c:v>
                </c:pt>
                <c:pt idx="28">
                  <c:v>0.661683</c:v>
                </c:pt>
                <c:pt idx="29">
                  <c:v>0.672296</c:v>
                </c:pt>
                <c:pt idx="30">
                  <c:v>1.378815</c:v>
                </c:pt>
                <c:pt idx="31">
                  <c:v>2.495434</c:v>
                </c:pt>
                <c:pt idx="32">
                  <c:v>2.670366</c:v>
                </c:pt>
                <c:pt idx="33">
                  <c:v>3.026851999999999</c:v>
                </c:pt>
                <c:pt idx="34">
                  <c:v>4.088321</c:v>
                </c:pt>
                <c:pt idx="35">
                  <c:v>5.25823</c:v>
                </c:pt>
                <c:pt idx="36">
                  <c:v>6.909363</c:v>
                </c:pt>
                <c:pt idx="37">
                  <c:v>36.506546</c:v>
                </c:pt>
                <c:pt idx="38">
                  <c:v>44.131138</c:v>
                </c:pt>
              </c:numCache>
            </c:numRef>
          </c:val>
        </c:ser>
        <c:dLbls>
          <c:showLegendKey val="0"/>
          <c:showVal val="0"/>
          <c:showCatName val="0"/>
          <c:showSerName val="0"/>
          <c:showPercent val="0"/>
          <c:showBubbleSize val="0"/>
        </c:dLbls>
        <c:gapWidth val="150"/>
        <c:axId val="-2093103288"/>
        <c:axId val="-2093034184"/>
      </c:barChart>
      <c:catAx>
        <c:axId val="-2093103288"/>
        <c:scaling>
          <c:orientation val="minMax"/>
        </c:scaling>
        <c:delete val="0"/>
        <c:axPos val="l"/>
        <c:majorTickMark val="out"/>
        <c:minorTickMark val="none"/>
        <c:tickLblPos val="nextTo"/>
        <c:txPr>
          <a:bodyPr/>
          <a:lstStyle/>
          <a:p>
            <a:pPr>
              <a:defRPr sz="600"/>
            </a:pPr>
            <a:endParaRPr lang="en-US"/>
          </a:p>
        </c:txPr>
        <c:crossAx val="-2093034184"/>
        <c:crosses val="autoZero"/>
        <c:auto val="1"/>
        <c:lblAlgn val="ctr"/>
        <c:lblOffset val="100"/>
        <c:noMultiLvlLbl val="0"/>
      </c:catAx>
      <c:valAx>
        <c:axId val="-2093034184"/>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093103288"/>
        <c:crosses val="autoZero"/>
        <c:crossBetween val="between"/>
      </c:valAx>
    </c:plotArea>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E_W!$G$2:$G$40</c:f>
                <c:numCache>
                  <c:formatCode>General</c:formatCode>
                  <c:ptCount val="39"/>
                  <c:pt idx="0">
                    <c:v>0.0</c:v>
                  </c:pt>
                  <c:pt idx="1">
                    <c:v>0.0</c:v>
                  </c:pt>
                  <c:pt idx="2">
                    <c:v>0.0</c:v>
                  </c:pt>
                  <c:pt idx="3">
                    <c:v>2.640127</c:v>
                  </c:pt>
                  <c:pt idx="4">
                    <c:v>0.0</c:v>
                  </c:pt>
                  <c:pt idx="5">
                    <c:v>0.0</c:v>
                  </c:pt>
                  <c:pt idx="6">
                    <c:v>0.0</c:v>
                  </c:pt>
                  <c:pt idx="7">
                    <c:v>0.0</c:v>
                  </c:pt>
                  <c:pt idx="8">
                    <c:v>1.712322</c:v>
                  </c:pt>
                  <c:pt idx="9">
                    <c:v>0.0</c:v>
                  </c:pt>
                  <c:pt idx="10">
                    <c:v>0.0</c:v>
                  </c:pt>
                  <c:pt idx="11">
                    <c:v>0.0</c:v>
                  </c:pt>
                  <c:pt idx="12">
                    <c:v>0.0</c:v>
                  </c:pt>
                  <c:pt idx="13">
                    <c:v>0.0</c:v>
                  </c:pt>
                  <c:pt idx="14">
                    <c:v>0.0</c:v>
                  </c:pt>
                  <c:pt idx="15">
                    <c:v>0.0</c:v>
                  </c:pt>
                  <c:pt idx="16">
                    <c:v>0.0</c:v>
                  </c:pt>
                  <c:pt idx="17">
                    <c:v>4.665674999999995</c:v>
                  </c:pt>
                  <c:pt idx="18">
                    <c:v>3.413003</c:v>
                  </c:pt>
                  <c:pt idx="19">
                    <c:v>3.660984</c:v>
                  </c:pt>
                  <c:pt idx="20">
                    <c:v>4.101022</c:v>
                  </c:pt>
                  <c:pt idx="21">
                    <c:v>1.26504</c:v>
                  </c:pt>
                  <c:pt idx="22">
                    <c:v>3.102751</c:v>
                  </c:pt>
                  <c:pt idx="23">
                    <c:v>3.745511</c:v>
                  </c:pt>
                  <c:pt idx="24">
                    <c:v>4.399673</c:v>
                  </c:pt>
                  <c:pt idx="25">
                    <c:v>5.141127</c:v>
                  </c:pt>
                  <c:pt idx="26">
                    <c:v>2.527565</c:v>
                  </c:pt>
                  <c:pt idx="27">
                    <c:v>4.443633</c:v>
                  </c:pt>
                  <c:pt idx="28">
                    <c:v>4.869457</c:v>
                  </c:pt>
                  <c:pt idx="29">
                    <c:v>7.385255</c:v>
                  </c:pt>
                  <c:pt idx="30">
                    <c:v>7.313414999999995</c:v>
                  </c:pt>
                  <c:pt idx="31">
                    <c:v>5.080783</c:v>
                  </c:pt>
                  <c:pt idx="32">
                    <c:v>4.230534</c:v>
                  </c:pt>
                  <c:pt idx="33">
                    <c:v>1.984506</c:v>
                  </c:pt>
                  <c:pt idx="34">
                    <c:v>4.757987999999995</c:v>
                  </c:pt>
                  <c:pt idx="35">
                    <c:v>2.260274</c:v>
                  </c:pt>
                  <c:pt idx="36">
                    <c:v>6.828908999999996</c:v>
                  </c:pt>
                  <c:pt idx="37">
                    <c:v>10.878942</c:v>
                  </c:pt>
                  <c:pt idx="38">
                    <c:v>20.375571</c:v>
                  </c:pt>
                </c:numCache>
              </c:numRef>
            </c:plus>
            <c:minus>
              <c:numRef>
                <c:f>E_W!$G$2:$G$40</c:f>
                <c:numCache>
                  <c:formatCode>General</c:formatCode>
                  <c:ptCount val="39"/>
                  <c:pt idx="0">
                    <c:v>0.0</c:v>
                  </c:pt>
                  <c:pt idx="1">
                    <c:v>0.0</c:v>
                  </c:pt>
                  <c:pt idx="2">
                    <c:v>0.0</c:v>
                  </c:pt>
                  <c:pt idx="3">
                    <c:v>2.640127</c:v>
                  </c:pt>
                  <c:pt idx="4">
                    <c:v>0.0</c:v>
                  </c:pt>
                  <c:pt idx="5">
                    <c:v>0.0</c:v>
                  </c:pt>
                  <c:pt idx="6">
                    <c:v>0.0</c:v>
                  </c:pt>
                  <c:pt idx="7">
                    <c:v>0.0</c:v>
                  </c:pt>
                  <c:pt idx="8">
                    <c:v>1.712322</c:v>
                  </c:pt>
                  <c:pt idx="9">
                    <c:v>0.0</c:v>
                  </c:pt>
                  <c:pt idx="10">
                    <c:v>0.0</c:v>
                  </c:pt>
                  <c:pt idx="11">
                    <c:v>0.0</c:v>
                  </c:pt>
                  <c:pt idx="12">
                    <c:v>0.0</c:v>
                  </c:pt>
                  <c:pt idx="13">
                    <c:v>0.0</c:v>
                  </c:pt>
                  <c:pt idx="14">
                    <c:v>0.0</c:v>
                  </c:pt>
                  <c:pt idx="15">
                    <c:v>0.0</c:v>
                  </c:pt>
                  <c:pt idx="16">
                    <c:v>0.0</c:v>
                  </c:pt>
                  <c:pt idx="17">
                    <c:v>4.665674999999995</c:v>
                  </c:pt>
                  <c:pt idx="18">
                    <c:v>3.413003</c:v>
                  </c:pt>
                  <c:pt idx="19">
                    <c:v>3.660984</c:v>
                  </c:pt>
                  <c:pt idx="20">
                    <c:v>4.101022</c:v>
                  </c:pt>
                  <c:pt idx="21">
                    <c:v>1.26504</c:v>
                  </c:pt>
                  <c:pt idx="22">
                    <c:v>3.102751</c:v>
                  </c:pt>
                  <c:pt idx="23">
                    <c:v>3.745511</c:v>
                  </c:pt>
                  <c:pt idx="24">
                    <c:v>4.399673</c:v>
                  </c:pt>
                  <c:pt idx="25">
                    <c:v>5.141127</c:v>
                  </c:pt>
                  <c:pt idx="26">
                    <c:v>2.527565</c:v>
                  </c:pt>
                  <c:pt idx="27">
                    <c:v>4.443633</c:v>
                  </c:pt>
                  <c:pt idx="28">
                    <c:v>4.869457</c:v>
                  </c:pt>
                  <c:pt idx="29">
                    <c:v>7.385255</c:v>
                  </c:pt>
                  <c:pt idx="30">
                    <c:v>7.313414999999995</c:v>
                  </c:pt>
                  <c:pt idx="31">
                    <c:v>5.080783</c:v>
                  </c:pt>
                  <c:pt idx="32">
                    <c:v>4.230534</c:v>
                  </c:pt>
                  <c:pt idx="33">
                    <c:v>1.984506</c:v>
                  </c:pt>
                  <c:pt idx="34">
                    <c:v>4.757987999999995</c:v>
                  </c:pt>
                  <c:pt idx="35">
                    <c:v>2.260274</c:v>
                  </c:pt>
                  <c:pt idx="36">
                    <c:v>6.828908999999996</c:v>
                  </c:pt>
                  <c:pt idx="37">
                    <c:v>10.878942</c:v>
                  </c:pt>
                  <c:pt idx="38">
                    <c:v>20.375571</c:v>
                  </c:pt>
                </c:numCache>
              </c:numRef>
            </c:minus>
          </c:errBars>
          <c:cat>
            <c:strRef>
              <c:f>E_W!$A$2:$A$40</c:f>
              <c:strCache>
                <c:ptCount val="39"/>
                <c:pt idx="0">
                  <c:v>WASF3</c:v>
                </c:pt>
                <c:pt idx="1">
                  <c:v>NSF</c:v>
                </c:pt>
                <c:pt idx="2">
                  <c:v>NPY</c:v>
                </c:pt>
                <c:pt idx="3">
                  <c:v>PSD3</c:v>
                </c:pt>
                <c:pt idx="4">
                  <c:v>AQP4</c:v>
                </c:pt>
                <c:pt idx="5">
                  <c:v>CSRNP3</c:v>
                </c:pt>
                <c:pt idx="6">
                  <c:v>HEPACAM</c:v>
                </c:pt>
                <c:pt idx="7">
                  <c:v>RFX4</c:v>
                </c:pt>
                <c:pt idx="8">
                  <c:v>CIT</c:v>
                </c:pt>
                <c:pt idx="9">
                  <c:v>NR2E1</c:v>
                </c:pt>
                <c:pt idx="10">
                  <c:v>IGSF11</c:v>
                </c:pt>
                <c:pt idx="11">
                  <c:v>OMG</c:v>
                </c:pt>
                <c:pt idx="12">
                  <c:v>SLC24A2</c:v>
                </c:pt>
                <c:pt idx="13">
                  <c:v>RANBP3L</c:v>
                </c:pt>
                <c:pt idx="14">
                  <c:v>C2orf80</c:v>
                </c:pt>
                <c:pt idx="15">
                  <c:v>ADCYAP1R1</c:v>
                </c:pt>
                <c:pt idx="16">
                  <c:v>CCKBR</c:v>
                </c:pt>
                <c:pt idx="17">
                  <c:v>KCNH8</c:v>
                </c:pt>
                <c:pt idx="18">
                  <c:v>SHC3</c:v>
                </c:pt>
                <c:pt idx="19">
                  <c:v>CPE</c:v>
                </c:pt>
                <c:pt idx="20">
                  <c:v>FAM169A</c:v>
                </c:pt>
                <c:pt idx="21">
                  <c:v>KIAA0408</c:v>
                </c:pt>
                <c:pt idx="22">
                  <c:v>C10orf90</c:v>
                </c:pt>
                <c:pt idx="23">
                  <c:v>RFTN2</c:v>
                </c:pt>
                <c:pt idx="24">
                  <c:v>PTPRD</c:v>
                </c:pt>
                <c:pt idx="25">
                  <c:v>SYT9</c:v>
                </c:pt>
                <c:pt idx="26">
                  <c:v>SLC1A3</c:v>
                </c:pt>
                <c:pt idx="27">
                  <c:v>SLC25A48</c:v>
                </c:pt>
                <c:pt idx="28">
                  <c:v>KSR2</c:v>
                </c:pt>
                <c:pt idx="29">
                  <c:v>GABRG1</c:v>
                </c:pt>
                <c:pt idx="30">
                  <c:v>RNF182</c:v>
                </c:pt>
                <c:pt idx="31">
                  <c:v>CDH20</c:v>
                </c:pt>
                <c:pt idx="32">
                  <c:v>GABRB1</c:v>
                </c:pt>
                <c:pt idx="33">
                  <c:v>GPR37L1</c:v>
                </c:pt>
                <c:pt idx="34">
                  <c:v>MEGF10</c:v>
                </c:pt>
                <c:pt idx="35">
                  <c:v>LHFPL4</c:v>
                </c:pt>
                <c:pt idx="36">
                  <c:v>SPP1</c:v>
                </c:pt>
                <c:pt idx="37">
                  <c:v>FAM181B</c:v>
                </c:pt>
                <c:pt idx="38">
                  <c:v>KCNJ10</c:v>
                </c:pt>
              </c:strCache>
            </c:strRef>
          </c:cat>
          <c:val>
            <c:numRef>
              <c:f>E_W!$F$2:$F$40</c:f>
              <c:numCache>
                <c:formatCode>General</c:formatCode>
                <c:ptCount val="39"/>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0.177456</c:v>
                </c:pt>
                <c:pt idx="18">
                  <c:v>0.595451</c:v>
                </c:pt>
                <c:pt idx="19">
                  <c:v>0.875688</c:v>
                </c:pt>
                <c:pt idx="20">
                  <c:v>1.009949</c:v>
                </c:pt>
                <c:pt idx="21">
                  <c:v>1.105289</c:v>
                </c:pt>
                <c:pt idx="22">
                  <c:v>1.304219</c:v>
                </c:pt>
                <c:pt idx="23">
                  <c:v>1.467332</c:v>
                </c:pt>
                <c:pt idx="24">
                  <c:v>1.860133</c:v>
                </c:pt>
                <c:pt idx="25">
                  <c:v>1.952489</c:v>
                </c:pt>
                <c:pt idx="26">
                  <c:v>2.042259</c:v>
                </c:pt>
                <c:pt idx="27">
                  <c:v>2.122634</c:v>
                </c:pt>
                <c:pt idx="28">
                  <c:v>3.927115</c:v>
                </c:pt>
                <c:pt idx="29">
                  <c:v>4.487469</c:v>
                </c:pt>
                <c:pt idx="30">
                  <c:v>4.697285999999995</c:v>
                </c:pt>
                <c:pt idx="31">
                  <c:v>5.06677</c:v>
                </c:pt>
                <c:pt idx="32">
                  <c:v>5.532841</c:v>
                </c:pt>
                <c:pt idx="33">
                  <c:v>5.577304</c:v>
                </c:pt>
                <c:pt idx="34">
                  <c:v>6.543391</c:v>
                </c:pt>
                <c:pt idx="35">
                  <c:v>6.57305</c:v>
                </c:pt>
                <c:pt idx="36">
                  <c:v>7.775048</c:v>
                </c:pt>
                <c:pt idx="37">
                  <c:v>13.170612</c:v>
                </c:pt>
                <c:pt idx="38">
                  <c:v>21.405707</c:v>
                </c:pt>
              </c:numCache>
            </c:numRef>
          </c:val>
        </c:ser>
        <c:dLbls>
          <c:showLegendKey val="0"/>
          <c:showVal val="0"/>
          <c:showCatName val="0"/>
          <c:showSerName val="0"/>
          <c:showPercent val="0"/>
          <c:showBubbleSize val="0"/>
        </c:dLbls>
        <c:gapWidth val="150"/>
        <c:axId val="-2115917064"/>
        <c:axId val="-2115925320"/>
      </c:barChart>
      <c:catAx>
        <c:axId val="-2115917064"/>
        <c:scaling>
          <c:orientation val="minMax"/>
        </c:scaling>
        <c:delete val="0"/>
        <c:axPos val="l"/>
        <c:majorTickMark val="out"/>
        <c:minorTickMark val="none"/>
        <c:tickLblPos val="nextTo"/>
        <c:txPr>
          <a:bodyPr/>
          <a:lstStyle/>
          <a:p>
            <a:pPr>
              <a:defRPr sz="600"/>
            </a:pPr>
            <a:endParaRPr lang="en-US"/>
          </a:p>
        </c:txPr>
        <c:crossAx val="-2115925320"/>
        <c:crosses val="autoZero"/>
        <c:auto val="1"/>
        <c:lblAlgn val="ctr"/>
        <c:lblOffset val="100"/>
        <c:noMultiLvlLbl val="0"/>
      </c:catAx>
      <c:valAx>
        <c:axId val="-2115925320"/>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115917064"/>
        <c:crosses val="autoZero"/>
        <c:crossBetween val="between"/>
      </c:valAx>
    </c:plotArea>
    <c:plotVisOnly val="1"/>
    <c:dispBlanksAs val="gap"/>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50.0</c:v>
                </c:pt>
                <c:pt idx="1">
                  <c:v>41.0</c:v>
                </c:pt>
                <c:pt idx="2">
                  <c:v>26.0</c:v>
                </c:pt>
                <c:pt idx="3">
                  <c:v>39.0</c:v>
                </c:pt>
              </c:numCache>
            </c:numRef>
          </c:val>
        </c:ser>
        <c:dLbls>
          <c:showLegendKey val="0"/>
          <c:showVal val="0"/>
          <c:showCatName val="0"/>
          <c:showSerName val="0"/>
          <c:showPercent val="0"/>
          <c:showBubbleSize val="0"/>
        </c:dLbls>
        <c:gapWidth val="150"/>
        <c:axId val="-2100641416"/>
        <c:axId val="-2100638408"/>
      </c:barChart>
      <c:catAx>
        <c:axId val="-2100641416"/>
        <c:scaling>
          <c:orientation val="minMax"/>
        </c:scaling>
        <c:delete val="0"/>
        <c:axPos val="b"/>
        <c:majorTickMark val="out"/>
        <c:minorTickMark val="none"/>
        <c:tickLblPos val="nextTo"/>
        <c:txPr>
          <a:bodyPr/>
          <a:lstStyle/>
          <a:p>
            <a:pPr>
              <a:defRPr b="1"/>
            </a:pPr>
            <a:endParaRPr lang="en-US"/>
          </a:p>
        </c:txPr>
        <c:crossAx val="-2100638408"/>
        <c:crosses val="autoZero"/>
        <c:auto val="1"/>
        <c:lblAlgn val="ctr"/>
        <c:lblOffset val="100"/>
        <c:noMultiLvlLbl val="0"/>
      </c:catAx>
      <c:valAx>
        <c:axId val="-2100638408"/>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Brain-specific Genes</a:t>
                </a:r>
                <a:endParaRPr lang="en-US" dirty="0">
                  <a:effectLst/>
                </a:endParaRPr>
              </a:p>
            </c:rich>
          </c:tx>
          <c:layout/>
          <c:overlay val="0"/>
        </c:title>
        <c:numFmt formatCode="General" sourceLinked="1"/>
        <c:majorTickMark val="out"/>
        <c:minorTickMark val="none"/>
        <c:tickLblPos val="nextTo"/>
        <c:crossAx val="-2100641416"/>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p!$C$2:$C$51</c:f>
                <c:numCache>
                  <c:formatCode>General</c:formatCode>
                  <c:ptCount val="50"/>
                  <c:pt idx="0">
                    <c:v>5.4E-5</c:v>
                  </c:pt>
                  <c:pt idx="1">
                    <c:v>0.003194</c:v>
                  </c:pt>
                  <c:pt idx="2">
                    <c:v>0.009167</c:v>
                  </c:pt>
                  <c:pt idx="3">
                    <c:v>0.004631</c:v>
                  </c:pt>
                  <c:pt idx="4">
                    <c:v>0.031821</c:v>
                  </c:pt>
                  <c:pt idx="5">
                    <c:v>0.0</c:v>
                  </c:pt>
                  <c:pt idx="6">
                    <c:v>0.02685</c:v>
                  </c:pt>
                  <c:pt idx="7">
                    <c:v>0.01898</c:v>
                  </c:pt>
                  <c:pt idx="8">
                    <c:v>0.018915</c:v>
                  </c:pt>
                  <c:pt idx="9">
                    <c:v>0.065333</c:v>
                  </c:pt>
                  <c:pt idx="10">
                    <c:v>0.024124</c:v>
                  </c:pt>
                  <c:pt idx="11">
                    <c:v>0.017506</c:v>
                  </c:pt>
                  <c:pt idx="12">
                    <c:v>0.028199</c:v>
                  </c:pt>
                  <c:pt idx="13">
                    <c:v>0.017303</c:v>
                  </c:pt>
                  <c:pt idx="14">
                    <c:v>0.051611</c:v>
                  </c:pt>
                  <c:pt idx="15">
                    <c:v>0.063058</c:v>
                  </c:pt>
                  <c:pt idx="16">
                    <c:v>0.06438</c:v>
                  </c:pt>
                  <c:pt idx="17">
                    <c:v>0.001447</c:v>
                  </c:pt>
                  <c:pt idx="18">
                    <c:v>0.066559</c:v>
                  </c:pt>
                  <c:pt idx="19">
                    <c:v>0.040065</c:v>
                  </c:pt>
                  <c:pt idx="20">
                    <c:v>0.067814</c:v>
                  </c:pt>
                  <c:pt idx="21">
                    <c:v>0.099193</c:v>
                  </c:pt>
                  <c:pt idx="22">
                    <c:v>0.095594</c:v>
                  </c:pt>
                  <c:pt idx="23">
                    <c:v>0.031969</c:v>
                  </c:pt>
                  <c:pt idx="24">
                    <c:v>0.059935</c:v>
                  </c:pt>
                  <c:pt idx="25">
                    <c:v>0.03683</c:v>
                  </c:pt>
                  <c:pt idx="26">
                    <c:v>0.028005</c:v>
                  </c:pt>
                  <c:pt idx="27">
                    <c:v>0.089282</c:v>
                  </c:pt>
                  <c:pt idx="28">
                    <c:v>0.034924</c:v>
                  </c:pt>
                  <c:pt idx="29">
                    <c:v>0.189452</c:v>
                  </c:pt>
                  <c:pt idx="30">
                    <c:v>0.081156</c:v>
                  </c:pt>
                  <c:pt idx="31">
                    <c:v>0.137007</c:v>
                  </c:pt>
                  <c:pt idx="32">
                    <c:v>0.015045</c:v>
                  </c:pt>
                  <c:pt idx="33">
                    <c:v>0.242224</c:v>
                  </c:pt>
                  <c:pt idx="34">
                    <c:v>0.170162</c:v>
                  </c:pt>
                  <c:pt idx="35">
                    <c:v>0.023321</c:v>
                  </c:pt>
                  <c:pt idx="36">
                    <c:v>0.111544</c:v>
                  </c:pt>
                  <c:pt idx="37">
                    <c:v>0.120104</c:v>
                  </c:pt>
                  <c:pt idx="38">
                    <c:v>0.070535</c:v>
                  </c:pt>
                  <c:pt idx="39">
                    <c:v>0.178856</c:v>
                  </c:pt>
                  <c:pt idx="40">
                    <c:v>0.138808</c:v>
                  </c:pt>
                  <c:pt idx="41">
                    <c:v>0.213458</c:v>
                  </c:pt>
                  <c:pt idx="42">
                    <c:v>0.020598</c:v>
                  </c:pt>
                  <c:pt idx="43">
                    <c:v>0.32785</c:v>
                  </c:pt>
                  <c:pt idx="44">
                    <c:v>0.199234</c:v>
                  </c:pt>
                  <c:pt idx="45">
                    <c:v>0.356054</c:v>
                  </c:pt>
                  <c:pt idx="46">
                    <c:v>0.364942</c:v>
                  </c:pt>
                  <c:pt idx="47">
                    <c:v>0.280662</c:v>
                  </c:pt>
                  <c:pt idx="48">
                    <c:v>0.296982</c:v>
                  </c:pt>
                  <c:pt idx="49">
                    <c:v>0.250963</c:v>
                  </c:pt>
                </c:numCache>
              </c:numRef>
            </c:plus>
            <c:minus>
              <c:numRef>
                <c:f>p!$C$2:$C$51</c:f>
                <c:numCache>
                  <c:formatCode>General</c:formatCode>
                  <c:ptCount val="50"/>
                  <c:pt idx="0">
                    <c:v>5.4E-5</c:v>
                  </c:pt>
                  <c:pt idx="1">
                    <c:v>0.003194</c:v>
                  </c:pt>
                  <c:pt idx="2">
                    <c:v>0.009167</c:v>
                  </c:pt>
                  <c:pt idx="3">
                    <c:v>0.004631</c:v>
                  </c:pt>
                  <c:pt idx="4">
                    <c:v>0.031821</c:v>
                  </c:pt>
                  <c:pt idx="5">
                    <c:v>0.0</c:v>
                  </c:pt>
                  <c:pt idx="6">
                    <c:v>0.02685</c:v>
                  </c:pt>
                  <c:pt idx="7">
                    <c:v>0.01898</c:v>
                  </c:pt>
                  <c:pt idx="8">
                    <c:v>0.018915</c:v>
                  </c:pt>
                  <c:pt idx="9">
                    <c:v>0.065333</c:v>
                  </c:pt>
                  <c:pt idx="10">
                    <c:v>0.024124</c:v>
                  </c:pt>
                  <c:pt idx="11">
                    <c:v>0.017506</c:v>
                  </c:pt>
                  <c:pt idx="12">
                    <c:v>0.028199</c:v>
                  </c:pt>
                  <c:pt idx="13">
                    <c:v>0.017303</c:v>
                  </c:pt>
                  <c:pt idx="14">
                    <c:v>0.051611</c:v>
                  </c:pt>
                  <c:pt idx="15">
                    <c:v>0.063058</c:v>
                  </c:pt>
                  <c:pt idx="16">
                    <c:v>0.06438</c:v>
                  </c:pt>
                  <c:pt idx="17">
                    <c:v>0.001447</c:v>
                  </c:pt>
                  <c:pt idx="18">
                    <c:v>0.066559</c:v>
                  </c:pt>
                  <c:pt idx="19">
                    <c:v>0.040065</c:v>
                  </c:pt>
                  <c:pt idx="20">
                    <c:v>0.067814</c:v>
                  </c:pt>
                  <c:pt idx="21">
                    <c:v>0.099193</c:v>
                  </c:pt>
                  <c:pt idx="22">
                    <c:v>0.095594</c:v>
                  </c:pt>
                  <c:pt idx="23">
                    <c:v>0.031969</c:v>
                  </c:pt>
                  <c:pt idx="24">
                    <c:v>0.059935</c:v>
                  </c:pt>
                  <c:pt idx="25">
                    <c:v>0.03683</c:v>
                  </c:pt>
                  <c:pt idx="26">
                    <c:v>0.028005</c:v>
                  </c:pt>
                  <c:pt idx="27">
                    <c:v>0.089282</c:v>
                  </c:pt>
                  <c:pt idx="28">
                    <c:v>0.034924</c:v>
                  </c:pt>
                  <c:pt idx="29">
                    <c:v>0.189452</c:v>
                  </c:pt>
                  <c:pt idx="30">
                    <c:v>0.081156</c:v>
                  </c:pt>
                  <c:pt idx="31">
                    <c:v>0.137007</c:v>
                  </c:pt>
                  <c:pt idx="32">
                    <c:v>0.015045</c:v>
                  </c:pt>
                  <c:pt idx="33">
                    <c:v>0.242224</c:v>
                  </c:pt>
                  <c:pt idx="34">
                    <c:v>0.170162</c:v>
                  </c:pt>
                  <c:pt idx="35">
                    <c:v>0.023321</c:v>
                  </c:pt>
                  <c:pt idx="36">
                    <c:v>0.111544</c:v>
                  </c:pt>
                  <c:pt idx="37">
                    <c:v>0.120104</c:v>
                  </c:pt>
                  <c:pt idx="38">
                    <c:v>0.070535</c:v>
                  </c:pt>
                  <c:pt idx="39">
                    <c:v>0.178856</c:v>
                  </c:pt>
                  <c:pt idx="40">
                    <c:v>0.138808</c:v>
                  </c:pt>
                  <c:pt idx="41">
                    <c:v>0.213458</c:v>
                  </c:pt>
                  <c:pt idx="42">
                    <c:v>0.020598</c:v>
                  </c:pt>
                  <c:pt idx="43">
                    <c:v>0.32785</c:v>
                  </c:pt>
                  <c:pt idx="44">
                    <c:v>0.199234</c:v>
                  </c:pt>
                  <c:pt idx="45">
                    <c:v>0.356054</c:v>
                  </c:pt>
                  <c:pt idx="46">
                    <c:v>0.364942</c:v>
                  </c:pt>
                  <c:pt idx="47">
                    <c:v>0.280662</c:v>
                  </c:pt>
                  <c:pt idx="48">
                    <c:v>0.296982</c:v>
                  </c:pt>
                  <c:pt idx="49">
                    <c:v>0.250963</c:v>
                  </c:pt>
                </c:numCache>
              </c:numRef>
            </c:minus>
          </c:errBars>
          <c:cat>
            <c:strRef>
              <c:f>p!$A$2:$A$51</c:f>
              <c:strCache>
                <c:ptCount val="50"/>
                <c:pt idx="0">
                  <c:v>SLC25A48</c:v>
                </c:pt>
                <c:pt idx="1">
                  <c:v>WASF3</c:v>
                </c:pt>
                <c:pt idx="2">
                  <c:v>RANBP3L</c:v>
                </c:pt>
                <c:pt idx="3">
                  <c:v>GABRG1</c:v>
                </c:pt>
                <c:pt idx="4">
                  <c:v>NSF</c:v>
                </c:pt>
                <c:pt idx="5">
                  <c:v>LHFPL4</c:v>
                </c:pt>
                <c:pt idx="6">
                  <c:v>TMEFF1</c:v>
                </c:pt>
                <c:pt idx="7">
                  <c:v>SPP1</c:v>
                </c:pt>
                <c:pt idx="8">
                  <c:v>SALL3</c:v>
                </c:pt>
                <c:pt idx="9">
                  <c:v>PTCHD2</c:v>
                </c:pt>
                <c:pt idx="10">
                  <c:v>SHC3</c:v>
                </c:pt>
                <c:pt idx="11">
                  <c:v>AQP4</c:v>
                </c:pt>
                <c:pt idx="12">
                  <c:v>RNF182</c:v>
                </c:pt>
                <c:pt idx="13">
                  <c:v>CPE</c:v>
                </c:pt>
                <c:pt idx="14">
                  <c:v>SLC1A3</c:v>
                </c:pt>
                <c:pt idx="15">
                  <c:v>HEPACAM</c:v>
                </c:pt>
                <c:pt idx="16">
                  <c:v>IGSF11</c:v>
                </c:pt>
                <c:pt idx="17">
                  <c:v>ZIC2</c:v>
                </c:pt>
                <c:pt idx="18">
                  <c:v>NPY</c:v>
                </c:pt>
                <c:pt idx="19">
                  <c:v>SLC24A2</c:v>
                </c:pt>
                <c:pt idx="20">
                  <c:v>RFX4</c:v>
                </c:pt>
                <c:pt idx="21">
                  <c:v>GPR98</c:v>
                </c:pt>
                <c:pt idx="22">
                  <c:v>PTPRD</c:v>
                </c:pt>
                <c:pt idx="23">
                  <c:v>CIT</c:v>
                </c:pt>
                <c:pt idx="24">
                  <c:v>PSD3</c:v>
                </c:pt>
                <c:pt idx="25">
                  <c:v>SYT9</c:v>
                </c:pt>
                <c:pt idx="26">
                  <c:v>C2orf80</c:v>
                </c:pt>
                <c:pt idx="27">
                  <c:v>RFTN2</c:v>
                </c:pt>
                <c:pt idx="28">
                  <c:v>LMO3</c:v>
                </c:pt>
                <c:pt idx="29">
                  <c:v>C10orf90</c:v>
                </c:pt>
                <c:pt idx="30">
                  <c:v>KCNH8</c:v>
                </c:pt>
                <c:pt idx="31">
                  <c:v>EFNA3</c:v>
                </c:pt>
                <c:pt idx="32">
                  <c:v>GPR37L1</c:v>
                </c:pt>
                <c:pt idx="33">
                  <c:v>CAMK1G</c:v>
                </c:pt>
                <c:pt idx="34">
                  <c:v>KCNK4</c:v>
                </c:pt>
                <c:pt idx="35">
                  <c:v>CCKBR</c:v>
                </c:pt>
                <c:pt idx="36">
                  <c:v>CSRNP3</c:v>
                </c:pt>
                <c:pt idx="37">
                  <c:v>GABRB1</c:v>
                </c:pt>
                <c:pt idx="38">
                  <c:v>CDH20</c:v>
                </c:pt>
                <c:pt idx="39">
                  <c:v>FAM169A</c:v>
                </c:pt>
                <c:pt idx="40">
                  <c:v>FAM181B</c:v>
                </c:pt>
                <c:pt idx="41">
                  <c:v>PSD2</c:v>
                </c:pt>
                <c:pt idx="42">
                  <c:v>MEGF10</c:v>
                </c:pt>
                <c:pt idx="43">
                  <c:v>NR2E1</c:v>
                </c:pt>
                <c:pt idx="44">
                  <c:v>FAM163B</c:v>
                </c:pt>
                <c:pt idx="45">
                  <c:v>STX1B</c:v>
                </c:pt>
                <c:pt idx="46">
                  <c:v>GPRC5B</c:v>
                </c:pt>
                <c:pt idx="47">
                  <c:v>ADCYAP1R1</c:v>
                </c:pt>
                <c:pt idx="48">
                  <c:v>KSR2</c:v>
                </c:pt>
                <c:pt idx="49">
                  <c:v>ELOVL2</c:v>
                </c:pt>
              </c:strCache>
            </c:strRef>
          </c:cat>
          <c:val>
            <c:numRef>
              <c:f>p!$B$2:$B$51</c:f>
              <c:numCache>
                <c:formatCode>General</c:formatCode>
                <c:ptCount val="50"/>
                <c:pt idx="0">
                  <c:v>0.000567</c:v>
                </c:pt>
                <c:pt idx="1">
                  <c:v>0.001771</c:v>
                </c:pt>
                <c:pt idx="2">
                  <c:v>0.00333</c:v>
                </c:pt>
                <c:pt idx="3">
                  <c:v>0.003543</c:v>
                </c:pt>
                <c:pt idx="4">
                  <c:v>0.004414</c:v>
                </c:pt>
                <c:pt idx="5">
                  <c:v>0.005916</c:v>
                </c:pt>
                <c:pt idx="6">
                  <c:v>0.013893</c:v>
                </c:pt>
                <c:pt idx="7">
                  <c:v>0.022293</c:v>
                </c:pt>
                <c:pt idx="8">
                  <c:v>0.028522</c:v>
                </c:pt>
                <c:pt idx="9">
                  <c:v>0.041324</c:v>
                </c:pt>
                <c:pt idx="10">
                  <c:v>0.043923</c:v>
                </c:pt>
                <c:pt idx="11">
                  <c:v>0.0475</c:v>
                </c:pt>
                <c:pt idx="12">
                  <c:v>0.047871</c:v>
                </c:pt>
                <c:pt idx="13">
                  <c:v>0.048812</c:v>
                </c:pt>
                <c:pt idx="14">
                  <c:v>0.056742</c:v>
                </c:pt>
                <c:pt idx="15">
                  <c:v>0.05902</c:v>
                </c:pt>
                <c:pt idx="16">
                  <c:v>0.061447</c:v>
                </c:pt>
                <c:pt idx="17">
                  <c:v>0.071676</c:v>
                </c:pt>
                <c:pt idx="18">
                  <c:v>0.073824</c:v>
                </c:pt>
                <c:pt idx="19">
                  <c:v>0.08076</c:v>
                </c:pt>
                <c:pt idx="20">
                  <c:v>0.098174</c:v>
                </c:pt>
                <c:pt idx="21">
                  <c:v>0.121414</c:v>
                </c:pt>
                <c:pt idx="22">
                  <c:v>0.150033</c:v>
                </c:pt>
                <c:pt idx="23">
                  <c:v>0.154735</c:v>
                </c:pt>
                <c:pt idx="24">
                  <c:v>0.158568</c:v>
                </c:pt>
                <c:pt idx="25">
                  <c:v>0.177547</c:v>
                </c:pt>
                <c:pt idx="26">
                  <c:v>0.185078</c:v>
                </c:pt>
                <c:pt idx="27">
                  <c:v>0.197073</c:v>
                </c:pt>
                <c:pt idx="28">
                  <c:v>0.213176</c:v>
                </c:pt>
                <c:pt idx="29">
                  <c:v>0.213438</c:v>
                </c:pt>
                <c:pt idx="30">
                  <c:v>0.221504</c:v>
                </c:pt>
                <c:pt idx="31">
                  <c:v>0.241719</c:v>
                </c:pt>
                <c:pt idx="32">
                  <c:v>0.253472</c:v>
                </c:pt>
                <c:pt idx="33">
                  <c:v>0.275344</c:v>
                </c:pt>
                <c:pt idx="34">
                  <c:v>0.279232</c:v>
                </c:pt>
                <c:pt idx="35">
                  <c:v>0.279543</c:v>
                </c:pt>
                <c:pt idx="36">
                  <c:v>0.320458</c:v>
                </c:pt>
                <c:pt idx="37">
                  <c:v>0.322998</c:v>
                </c:pt>
                <c:pt idx="38">
                  <c:v>0.340115</c:v>
                </c:pt>
                <c:pt idx="39">
                  <c:v>0.342348</c:v>
                </c:pt>
                <c:pt idx="40">
                  <c:v>0.393066</c:v>
                </c:pt>
                <c:pt idx="41">
                  <c:v>0.423911</c:v>
                </c:pt>
                <c:pt idx="42">
                  <c:v>0.444412</c:v>
                </c:pt>
                <c:pt idx="43">
                  <c:v>0.454562</c:v>
                </c:pt>
                <c:pt idx="44">
                  <c:v>0.471158</c:v>
                </c:pt>
                <c:pt idx="45">
                  <c:v>0.494581</c:v>
                </c:pt>
                <c:pt idx="46">
                  <c:v>0.50673</c:v>
                </c:pt>
                <c:pt idx="47">
                  <c:v>0.513749</c:v>
                </c:pt>
                <c:pt idx="48">
                  <c:v>0.603118</c:v>
                </c:pt>
                <c:pt idx="49">
                  <c:v>0.658923</c:v>
                </c:pt>
              </c:numCache>
            </c:numRef>
          </c:val>
        </c:ser>
        <c:dLbls>
          <c:showLegendKey val="0"/>
          <c:showVal val="0"/>
          <c:showCatName val="0"/>
          <c:showSerName val="0"/>
          <c:showPercent val="0"/>
          <c:showBubbleSize val="0"/>
        </c:dLbls>
        <c:gapWidth val="150"/>
        <c:axId val="-2093272136"/>
        <c:axId val="-2115388200"/>
      </c:barChart>
      <c:catAx>
        <c:axId val="-2093272136"/>
        <c:scaling>
          <c:orientation val="minMax"/>
        </c:scaling>
        <c:delete val="0"/>
        <c:axPos val="l"/>
        <c:majorTickMark val="out"/>
        <c:minorTickMark val="none"/>
        <c:tickLblPos val="nextTo"/>
        <c:crossAx val="-2115388200"/>
        <c:crosses val="autoZero"/>
        <c:auto val="1"/>
        <c:lblAlgn val="ctr"/>
        <c:lblOffset val="100"/>
        <c:noMultiLvlLbl val="0"/>
      </c:catAx>
      <c:valAx>
        <c:axId val="-2115388200"/>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93272136"/>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E_A!$E$2:$E$51</c:f>
                <c:numCache>
                  <c:formatCode>General</c:formatCode>
                  <c:ptCount val="50"/>
                  <c:pt idx="0">
                    <c:v>0.0</c:v>
                  </c:pt>
                  <c:pt idx="1">
                    <c:v>0.0</c:v>
                  </c:pt>
                  <c:pt idx="2">
                    <c:v>0.0</c:v>
                  </c:pt>
                  <c:pt idx="3">
                    <c:v>0.0</c:v>
                  </c:pt>
                  <c:pt idx="4">
                    <c:v>0.076164</c:v>
                  </c:pt>
                  <c:pt idx="5">
                    <c:v>0.0</c:v>
                  </c:pt>
                  <c:pt idx="6">
                    <c:v>0.04936</c:v>
                  </c:pt>
                  <c:pt idx="7">
                    <c:v>0.520872</c:v>
                  </c:pt>
                  <c:pt idx="8">
                    <c:v>0.010367</c:v>
                  </c:pt>
                  <c:pt idx="9">
                    <c:v>0.508499</c:v>
                  </c:pt>
                  <c:pt idx="10">
                    <c:v>0.787342</c:v>
                  </c:pt>
                  <c:pt idx="11">
                    <c:v>0.33607</c:v>
                  </c:pt>
                  <c:pt idx="12">
                    <c:v>0.028527</c:v>
                  </c:pt>
                  <c:pt idx="13">
                    <c:v>0.699801</c:v>
                  </c:pt>
                  <c:pt idx="14">
                    <c:v>1.152516</c:v>
                  </c:pt>
                  <c:pt idx="15">
                    <c:v>0.207078</c:v>
                  </c:pt>
                  <c:pt idx="16">
                    <c:v>0.68565</c:v>
                  </c:pt>
                  <c:pt idx="17">
                    <c:v>0.592791</c:v>
                  </c:pt>
                  <c:pt idx="18">
                    <c:v>0.036183</c:v>
                  </c:pt>
                  <c:pt idx="19">
                    <c:v>0.078897</c:v>
                  </c:pt>
                  <c:pt idx="20">
                    <c:v>0.330529</c:v>
                  </c:pt>
                  <c:pt idx="21">
                    <c:v>0.067585</c:v>
                  </c:pt>
                  <c:pt idx="22">
                    <c:v>0.003427</c:v>
                  </c:pt>
                  <c:pt idx="23">
                    <c:v>1.12133</c:v>
                  </c:pt>
                  <c:pt idx="24">
                    <c:v>0.904721</c:v>
                  </c:pt>
                  <c:pt idx="25">
                    <c:v>0.533998</c:v>
                  </c:pt>
                  <c:pt idx="26">
                    <c:v>0.127007</c:v>
                  </c:pt>
                  <c:pt idx="27">
                    <c:v>0.329767</c:v>
                  </c:pt>
                  <c:pt idx="28">
                    <c:v>0.454616</c:v>
                  </c:pt>
                  <c:pt idx="29">
                    <c:v>0.019636</c:v>
                  </c:pt>
                  <c:pt idx="30">
                    <c:v>0.074948</c:v>
                  </c:pt>
                  <c:pt idx="31">
                    <c:v>0.054829</c:v>
                  </c:pt>
                  <c:pt idx="32">
                    <c:v>0.002354</c:v>
                  </c:pt>
                  <c:pt idx="33">
                    <c:v>0.35254</c:v>
                  </c:pt>
                  <c:pt idx="34">
                    <c:v>0.099577</c:v>
                  </c:pt>
                  <c:pt idx="35">
                    <c:v>0.176321</c:v>
                  </c:pt>
                  <c:pt idx="36">
                    <c:v>0.501048</c:v>
                  </c:pt>
                  <c:pt idx="37">
                    <c:v>0.316155</c:v>
                  </c:pt>
                  <c:pt idx="38">
                    <c:v>0.763713</c:v>
                  </c:pt>
                  <c:pt idx="39">
                    <c:v>0.255333</c:v>
                  </c:pt>
                  <c:pt idx="40">
                    <c:v>0.357526</c:v>
                  </c:pt>
                  <c:pt idx="41">
                    <c:v>0.15708</c:v>
                  </c:pt>
                  <c:pt idx="42">
                    <c:v>0.388247</c:v>
                  </c:pt>
                  <c:pt idx="43">
                    <c:v>0.089283</c:v>
                  </c:pt>
                  <c:pt idx="44">
                    <c:v>1.324538</c:v>
                  </c:pt>
                  <c:pt idx="45">
                    <c:v>1.281937</c:v>
                  </c:pt>
                  <c:pt idx="46">
                    <c:v>1.663544</c:v>
                  </c:pt>
                  <c:pt idx="47">
                    <c:v>1.104349</c:v>
                  </c:pt>
                  <c:pt idx="48">
                    <c:v>2.302837</c:v>
                  </c:pt>
                  <c:pt idx="49">
                    <c:v>-1.0</c:v>
                  </c:pt>
                </c:numCache>
              </c:numRef>
            </c:plus>
            <c:minus>
              <c:numRef>
                <c:f>E_A!$E$2:$E$51</c:f>
                <c:numCache>
                  <c:formatCode>General</c:formatCode>
                  <c:ptCount val="50"/>
                  <c:pt idx="0">
                    <c:v>0.0</c:v>
                  </c:pt>
                  <c:pt idx="1">
                    <c:v>0.0</c:v>
                  </c:pt>
                  <c:pt idx="2">
                    <c:v>0.0</c:v>
                  </c:pt>
                  <c:pt idx="3">
                    <c:v>0.0</c:v>
                  </c:pt>
                  <c:pt idx="4">
                    <c:v>0.076164</c:v>
                  </c:pt>
                  <c:pt idx="5">
                    <c:v>0.0</c:v>
                  </c:pt>
                  <c:pt idx="6">
                    <c:v>0.04936</c:v>
                  </c:pt>
                  <c:pt idx="7">
                    <c:v>0.520872</c:v>
                  </c:pt>
                  <c:pt idx="8">
                    <c:v>0.010367</c:v>
                  </c:pt>
                  <c:pt idx="9">
                    <c:v>0.508499</c:v>
                  </c:pt>
                  <c:pt idx="10">
                    <c:v>0.787342</c:v>
                  </c:pt>
                  <c:pt idx="11">
                    <c:v>0.33607</c:v>
                  </c:pt>
                  <c:pt idx="12">
                    <c:v>0.028527</c:v>
                  </c:pt>
                  <c:pt idx="13">
                    <c:v>0.699801</c:v>
                  </c:pt>
                  <c:pt idx="14">
                    <c:v>1.152516</c:v>
                  </c:pt>
                  <c:pt idx="15">
                    <c:v>0.207078</c:v>
                  </c:pt>
                  <c:pt idx="16">
                    <c:v>0.68565</c:v>
                  </c:pt>
                  <c:pt idx="17">
                    <c:v>0.592791</c:v>
                  </c:pt>
                  <c:pt idx="18">
                    <c:v>0.036183</c:v>
                  </c:pt>
                  <c:pt idx="19">
                    <c:v>0.078897</c:v>
                  </c:pt>
                  <c:pt idx="20">
                    <c:v>0.330529</c:v>
                  </c:pt>
                  <c:pt idx="21">
                    <c:v>0.067585</c:v>
                  </c:pt>
                  <c:pt idx="22">
                    <c:v>0.003427</c:v>
                  </c:pt>
                  <c:pt idx="23">
                    <c:v>1.12133</c:v>
                  </c:pt>
                  <c:pt idx="24">
                    <c:v>0.904721</c:v>
                  </c:pt>
                  <c:pt idx="25">
                    <c:v>0.533998</c:v>
                  </c:pt>
                  <c:pt idx="26">
                    <c:v>0.127007</c:v>
                  </c:pt>
                  <c:pt idx="27">
                    <c:v>0.329767</c:v>
                  </c:pt>
                  <c:pt idx="28">
                    <c:v>0.454616</c:v>
                  </c:pt>
                  <c:pt idx="29">
                    <c:v>0.019636</c:v>
                  </c:pt>
                  <c:pt idx="30">
                    <c:v>0.074948</c:v>
                  </c:pt>
                  <c:pt idx="31">
                    <c:v>0.054829</c:v>
                  </c:pt>
                  <c:pt idx="32">
                    <c:v>0.002354</c:v>
                  </c:pt>
                  <c:pt idx="33">
                    <c:v>0.35254</c:v>
                  </c:pt>
                  <c:pt idx="34">
                    <c:v>0.099577</c:v>
                  </c:pt>
                  <c:pt idx="35">
                    <c:v>0.176321</c:v>
                  </c:pt>
                  <c:pt idx="36">
                    <c:v>0.501048</c:v>
                  </c:pt>
                  <c:pt idx="37">
                    <c:v>0.316155</c:v>
                  </c:pt>
                  <c:pt idx="38">
                    <c:v>0.763713</c:v>
                  </c:pt>
                  <c:pt idx="39">
                    <c:v>0.255333</c:v>
                  </c:pt>
                  <c:pt idx="40">
                    <c:v>0.357526</c:v>
                  </c:pt>
                  <c:pt idx="41">
                    <c:v>0.15708</c:v>
                  </c:pt>
                  <c:pt idx="42">
                    <c:v>0.388247</c:v>
                  </c:pt>
                  <c:pt idx="43">
                    <c:v>0.089283</c:v>
                  </c:pt>
                  <c:pt idx="44">
                    <c:v>1.324538</c:v>
                  </c:pt>
                  <c:pt idx="45">
                    <c:v>1.281937</c:v>
                  </c:pt>
                  <c:pt idx="46">
                    <c:v>1.663544</c:v>
                  </c:pt>
                  <c:pt idx="47">
                    <c:v>1.104349</c:v>
                  </c:pt>
                  <c:pt idx="48">
                    <c:v>2.302837</c:v>
                  </c:pt>
                  <c:pt idx="49">
                    <c:v>-1.0</c:v>
                  </c:pt>
                </c:numCache>
              </c:numRef>
            </c:minus>
          </c:errBars>
          <c:cat>
            <c:strRef>
              <c:f>E_A!$A$2:$A$51</c:f>
              <c:strCache>
                <c:ptCount val="50"/>
                <c:pt idx="0">
                  <c:v>NSF</c:v>
                </c:pt>
                <c:pt idx="1">
                  <c:v>TMEFF1</c:v>
                </c:pt>
                <c:pt idx="2">
                  <c:v>SALL3</c:v>
                </c:pt>
                <c:pt idx="3">
                  <c:v>AQP4</c:v>
                </c:pt>
                <c:pt idx="4">
                  <c:v>SLC1A3</c:v>
                </c:pt>
                <c:pt idx="5">
                  <c:v>ZIC2</c:v>
                </c:pt>
                <c:pt idx="6">
                  <c:v>RFX4</c:v>
                </c:pt>
                <c:pt idx="7">
                  <c:v>GPR98</c:v>
                </c:pt>
                <c:pt idx="8">
                  <c:v>PTPRD</c:v>
                </c:pt>
                <c:pt idx="9">
                  <c:v>CIT</c:v>
                </c:pt>
                <c:pt idx="10">
                  <c:v>SYT9</c:v>
                </c:pt>
                <c:pt idx="11">
                  <c:v>RFTN2</c:v>
                </c:pt>
                <c:pt idx="12">
                  <c:v>CCKBR</c:v>
                </c:pt>
                <c:pt idx="13">
                  <c:v>CSRNP3</c:v>
                </c:pt>
                <c:pt idx="14">
                  <c:v>GABRB1</c:v>
                </c:pt>
                <c:pt idx="15">
                  <c:v>CDH20</c:v>
                </c:pt>
                <c:pt idx="16">
                  <c:v>FAM169A</c:v>
                </c:pt>
                <c:pt idx="17">
                  <c:v>FAM181B</c:v>
                </c:pt>
                <c:pt idx="18">
                  <c:v>PSD2</c:v>
                </c:pt>
                <c:pt idx="19">
                  <c:v>NR2E1</c:v>
                </c:pt>
                <c:pt idx="20">
                  <c:v>GPRC5B</c:v>
                </c:pt>
                <c:pt idx="21">
                  <c:v>SHC3</c:v>
                </c:pt>
                <c:pt idx="22">
                  <c:v>CAMK1G</c:v>
                </c:pt>
                <c:pt idx="23">
                  <c:v>GPR37L1</c:v>
                </c:pt>
                <c:pt idx="24">
                  <c:v>SLC25A48</c:v>
                </c:pt>
                <c:pt idx="25">
                  <c:v>LMO3</c:v>
                </c:pt>
                <c:pt idx="26">
                  <c:v>EFNA3</c:v>
                </c:pt>
                <c:pt idx="27">
                  <c:v>RNF182</c:v>
                </c:pt>
                <c:pt idx="28">
                  <c:v>CPE</c:v>
                </c:pt>
                <c:pt idx="29">
                  <c:v>PTCHD2</c:v>
                </c:pt>
                <c:pt idx="30">
                  <c:v>C10orf90</c:v>
                </c:pt>
                <c:pt idx="31">
                  <c:v>KCNK4</c:v>
                </c:pt>
                <c:pt idx="32">
                  <c:v>PSD3</c:v>
                </c:pt>
                <c:pt idx="33">
                  <c:v>SLC24A2</c:v>
                </c:pt>
                <c:pt idx="34">
                  <c:v>C2orf80</c:v>
                </c:pt>
                <c:pt idx="35">
                  <c:v>WASF3</c:v>
                </c:pt>
                <c:pt idx="36">
                  <c:v>NPY</c:v>
                </c:pt>
                <c:pt idx="37">
                  <c:v>STX1B</c:v>
                </c:pt>
                <c:pt idx="38">
                  <c:v>KSR2</c:v>
                </c:pt>
                <c:pt idx="39">
                  <c:v>HEPACAM</c:v>
                </c:pt>
                <c:pt idx="40">
                  <c:v>FAM163B</c:v>
                </c:pt>
                <c:pt idx="41">
                  <c:v>RANBP3L</c:v>
                </c:pt>
                <c:pt idx="42">
                  <c:v>SPP1</c:v>
                </c:pt>
                <c:pt idx="43">
                  <c:v>KCNH8</c:v>
                </c:pt>
                <c:pt idx="44">
                  <c:v>MEGF10</c:v>
                </c:pt>
                <c:pt idx="45">
                  <c:v>ADCYAP1R1</c:v>
                </c:pt>
                <c:pt idx="46">
                  <c:v>GABRG1</c:v>
                </c:pt>
                <c:pt idx="47">
                  <c:v>ELOVL2</c:v>
                </c:pt>
                <c:pt idx="48">
                  <c:v>IGSF11</c:v>
                </c:pt>
                <c:pt idx="49">
                  <c:v>LHFPL4</c:v>
                </c:pt>
              </c:strCache>
            </c:strRef>
          </c:cat>
          <c:val>
            <c:numRef>
              <c:f>E_A!$D$2:$D$51</c:f>
              <c:numCache>
                <c:formatCode>General</c:formatCode>
                <c:ptCount val="50"/>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1.0E-6</c:v>
                </c:pt>
                <c:pt idx="22">
                  <c:v>4.0E-6</c:v>
                </c:pt>
                <c:pt idx="23">
                  <c:v>0.003186</c:v>
                </c:pt>
                <c:pt idx="24">
                  <c:v>0.182189</c:v>
                </c:pt>
                <c:pt idx="25">
                  <c:v>0.199257</c:v>
                </c:pt>
                <c:pt idx="26">
                  <c:v>0.246544</c:v>
                </c:pt>
                <c:pt idx="27">
                  <c:v>0.266374</c:v>
                </c:pt>
                <c:pt idx="28">
                  <c:v>0.294053</c:v>
                </c:pt>
                <c:pt idx="29">
                  <c:v>0.306088</c:v>
                </c:pt>
                <c:pt idx="30">
                  <c:v>0.324912</c:v>
                </c:pt>
                <c:pt idx="31">
                  <c:v>0.413521</c:v>
                </c:pt>
                <c:pt idx="32">
                  <c:v>0.460464</c:v>
                </c:pt>
                <c:pt idx="33">
                  <c:v>0.482965</c:v>
                </c:pt>
                <c:pt idx="34">
                  <c:v>0.559111</c:v>
                </c:pt>
                <c:pt idx="35">
                  <c:v>0.85702</c:v>
                </c:pt>
                <c:pt idx="36">
                  <c:v>0.863625</c:v>
                </c:pt>
                <c:pt idx="37">
                  <c:v>0.886032</c:v>
                </c:pt>
                <c:pt idx="38">
                  <c:v>0.98836</c:v>
                </c:pt>
                <c:pt idx="39">
                  <c:v>1.012264</c:v>
                </c:pt>
                <c:pt idx="40">
                  <c:v>1.03758</c:v>
                </c:pt>
                <c:pt idx="41">
                  <c:v>1.1896</c:v>
                </c:pt>
                <c:pt idx="42">
                  <c:v>1.528031</c:v>
                </c:pt>
                <c:pt idx="43">
                  <c:v>1.58381</c:v>
                </c:pt>
                <c:pt idx="44">
                  <c:v>1.864964</c:v>
                </c:pt>
                <c:pt idx="45">
                  <c:v>2.179874</c:v>
                </c:pt>
                <c:pt idx="46">
                  <c:v>2.257148</c:v>
                </c:pt>
                <c:pt idx="47">
                  <c:v>2.914825</c:v>
                </c:pt>
                <c:pt idx="48">
                  <c:v>4.823551999999998</c:v>
                </c:pt>
                <c:pt idx="49">
                  <c:v>4.823778</c:v>
                </c:pt>
              </c:numCache>
            </c:numRef>
          </c:val>
        </c:ser>
        <c:dLbls>
          <c:showLegendKey val="0"/>
          <c:showVal val="0"/>
          <c:showCatName val="0"/>
          <c:showSerName val="0"/>
          <c:showPercent val="0"/>
          <c:showBubbleSize val="0"/>
        </c:dLbls>
        <c:gapWidth val="150"/>
        <c:axId val="-2100710280"/>
        <c:axId val="-2100429608"/>
      </c:barChart>
      <c:catAx>
        <c:axId val="-2100710280"/>
        <c:scaling>
          <c:orientation val="minMax"/>
        </c:scaling>
        <c:delete val="0"/>
        <c:axPos val="l"/>
        <c:majorTickMark val="out"/>
        <c:minorTickMark val="none"/>
        <c:tickLblPos val="nextTo"/>
        <c:crossAx val="-2100429608"/>
        <c:crosses val="autoZero"/>
        <c:auto val="1"/>
        <c:lblAlgn val="ctr"/>
        <c:lblOffset val="100"/>
        <c:noMultiLvlLbl val="0"/>
      </c:catAx>
      <c:valAx>
        <c:axId val="-2100429608"/>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00710280"/>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E_W!$G$2:$G$51</c:f>
                <c:numCache>
                  <c:formatCode>General</c:formatCode>
                  <c:ptCount val="50"/>
                  <c:pt idx="0">
                    <c:v>0.0</c:v>
                  </c:pt>
                  <c:pt idx="1">
                    <c:v>0.817357</c:v>
                  </c:pt>
                  <c:pt idx="2">
                    <c:v>0.807938</c:v>
                  </c:pt>
                  <c:pt idx="3">
                    <c:v>0.0</c:v>
                  </c:pt>
                  <c:pt idx="4">
                    <c:v>0.934619</c:v>
                  </c:pt>
                  <c:pt idx="5">
                    <c:v>1.152616</c:v>
                  </c:pt>
                  <c:pt idx="6">
                    <c:v>0.573425</c:v>
                  </c:pt>
                  <c:pt idx="7">
                    <c:v>0.897916</c:v>
                  </c:pt>
                  <c:pt idx="8">
                    <c:v>0.799039</c:v>
                  </c:pt>
                  <c:pt idx="9">
                    <c:v>0.0</c:v>
                  </c:pt>
                  <c:pt idx="10">
                    <c:v>0.866718</c:v>
                  </c:pt>
                  <c:pt idx="11">
                    <c:v>1.135121</c:v>
                  </c:pt>
                  <c:pt idx="12">
                    <c:v>0.978496</c:v>
                  </c:pt>
                  <c:pt idx="13">
                    <c:v>-1.0</c:v>
                  </c:pt>
                  <c:pt idx="14">
                    <c:v>1.816093</c:v>
                  </c:pt>
                  <c:pt idx="15">
                    <c:v>-1.0</c:v>
                  </c:pt>
                  <c:pt idx="16">
                    <c:v>3.272942</c:v>
                  </c:pt>
                  <c:pt idx="17">
                    <c:v>1.422935</c:v>
                  </c:pt>
                  <c:pt idx="18">
                    <c:v>1.51817</c:v>
                  </c:pt>
                  <c:pt idx="19">
                    <c:v>1.044139</c:v>
                  </c:pt>
                  <c:pt idx="20">
                    <c:v>0.619812</c:v>
                  </c:pt>
                  <c:pt idx="21">
                    <c:v>1.211484</c:v>
                  </c:pt>
                  <c:pt idx="22">
                    <c:v>2.019132</c:v>
                  </c:pt>
                  <c:pt idx="23">
                    <c:v>1.105548</c:v>
                  </c:pt>
                  <c:pt idx="24">
                    <c:v>1.463078</c:v>
                  </c:pt>
                  <c:pt idx="25">
                    <c:v>1.3343</c:v>
                  </c:pt>
                  <c:pt idx="26">
                    <c:v>1.53357</c:v>
                  </c:pt>
                  <c:pt idx="27">
                    <c:v>1.000383</c:v>
                  </c:pt>
                  <c:pt idx="28">
                    <c:v>1.843382</c:v>
                  </c:pt>
                  <c:pt idx="29">
                    <c:v>1.295473</c:v>
                  </c:pt>
                  <c:pt idx="30">
                    <c:v>1.245145</c:v>
                  </c:pt>
                  <c:pt idx="31">
                    <c:v>0.82228</c:v>
                  </c:pt>
                  <c:pt idx="32">
                    <c:v>1.324129</c:v>
                  </c:pt>
                  <c:pt idx="33">
                    <c:v>1.650268</c:v>
                  </c:pt>
                  <c:pt idx="34">
                    <c:v>2.070974</c:v>
                  </c:pt>
                  <c:pt idx="35">
                    <c:v>0.846647</c:v>
                  </c:pt>
                  <c:pt idx="36">
                    <c:v>1.980553</c:v>
                  </c:pt>
                  <c:pt idx="37">
                    <c:v>1.318446</c:v>
                  </c:pt>
                  <c:pt idx="38">
                    <c:v>2.195278</c:v>
                  </c:pt>
                  <c:pt idx="39">
                    <c:v>4.368201</c:v>
                  </c:pt>
                  <c:pt idx="40">
                    <c:v>1.837306</c:v>
                  </c:pt>
                  <c:pt idx="41">
                    <c:v>3.133665</c:v>
                  </c:pt>
                  <c:pt idx="42">
                    <c:v>3.210984</c:v>
                  </c:pt>
                  <c:pt idx="43">
                    <c:v>1.399636</c:v>
                  </c:pt>
                  <c:pt idx="44">
                    <c:v>3.697465</c:v>
                  </c:pt>
                  <c:pt idx="45">
                    <c:v>1.883691</c:v>
                  </c:pt>
                  <c:pt idx="46">
                    <c:v>5.393704</c:v>
                  </c:pt>
                  <c:pt idx="47">
                    <c:v>2.25523</c:v>
                  </c:pt>
                  <c:pt idx="48">
                    <c:v>7.511833</c:v>
                  </c:pt>
                  <c:pt idx="49">
                    <c:v>7.593472</c:v>
                  </c:pt>
                </c:numCache>
              </c:numRef>
            </c:plus>
            <c:minus>
              <c:numRef>
                <c:f>E_W!$G$2:$G$51</c:f>
                <c:numCache>
                  <c:formatCode>General</c:formatCode>
                  <c:ptCount val="50"/>
                  <c:pt idx="0">
                    <c:v>0.0</c:v>
                  </c:pt>
                  <c:pt idx="1">
                    <c:v>0.817357</c:v>
                  </c:pt>
                  <c:pt idx="2">
                    <c:v>0.807938</c:v>
                  </c:pt>
                  <c:pt idx="3">
                    <c:v>0.0</c:v>
                  </c:pt>
                  <c:pt idx="4">
                    <c:v>0.934619</c:v>
                  </c:pt>
                  <c:pt idx="5">
                    <c:v>1.152616</c:v>
                  </c:pt>
                  <c:pt idx="6">
                    <c:v>0.573425</c:v>
                  </c:pt>
                  <c:pt idx="7">
                    <c:v>0.897916</c:v>
                  </c:pt>
                  <c:pt idx="8">
                    <c:v>0.799039</c:v>
                  </c:pt>
                  <c:pt idx="9">
                    <c:v>0.0</c:v>
                  </c:pt>
                  <c:pt idx="10">
                    <c:v>0.866718</c:v>
                  </c:pt>
                  <c:pt idx="11">
                    <c:v>1.135121</c:v>
                  </c:pt>
                  <c:pt idx="12">
                    <c:v>0.978496</c:v>
                  </c:pt>
                  <c:pt idx="13">
                    <c:v>-1.0</c:v>
                  </c:pt>
                  <c:pt idx="14">
                    <c:v>1.816093</c:v>
                  </c:pt>
                  <c:pt idx="15">
                    <c:v>-1.0</c:v>
                  </c:pt>
                  <c:pt idx="16">
                    <c:v>3.272942</c:v>
                  </c:pt>
                  <c:pt idx="17">
                    <c:v>1.422935</c:v>
                  </c:pt>
                  <c:pt idx="18">
                    <c:v>1.51817</c:v>
                  </c:pt>
                  <c:pt idx="19">
                    <c:v>1.044139</c:v>
                  </c:pt>
                  <c:pt idx="20">
                    <c:v>0.619812</c:v>
                  </c:pt>
                  <c:pt idx="21">
                    <c:v>1.211484</c:v>
                  </c:pt>
                  <c:pt idx="22">
                    <c:v>2.019132</c:v>
                  </c:pt>
                  <c:pt idx="23">
                    <c:v>1.105548</c:v>
                  </c:pt>
                  <c:pt idx="24">
                    <c:v>1.463078</c:v>
                  </c:pt>
                  <c:pt idx="25">
                    <c:v>1.3343</c:v>
                  </c:pt>
                  <c:pt idx="26">
                    <c:v>1.53357</c:v>
                  </c:pt>
                  <c:pt idx="27">
                    <c:v>1.000383</c:v>
                  </c:pt>
                  <c:pt idx="28">
                    <c:v>1.843382</c:v>
                  </c:pt>
                  <c:pt idx="29">
                    <c:v>1.295473</c:v>
                  </c:pt>
                  <c:pt idx="30">
                    <c:v>1.245145</c:v>
                  </c:pt>
                  <c:pt idx="31">
                    <c:v>0.82228</c:v>
                  </c:pt>
                  <c:pt idx="32">
                    <c:v>1.324129</c:v>
                  </c:pt>
                  <c:pt idx="33">
                    <c:v>1.650268</c:v>
                  </c:pt>
                  <c:pt idx="34">
                    <c:v>2.070974</c:v>
                  </c:pt>
                  <c:pt idx="35">
                    <c:v>0.846647</c:v>
                  </c:pt>
                  <c:pt idx="36">
                    <c:v>1.980553</c:v>
                  </c:pt>
                  <c:pt idx="37">
                    <c:v>1.318446</c:v>
                  </c:pt>
                  <c:pt idx="38">
                    <c:v>2.195278</c:v>
                  </c:pt>
                  <c:pt idx="39">
                    <c:v>4.368201</c:v>
                  </c:pt>
                  <c:pt idx="40">
                    <c:v>1.837306</c:v>
                  </c:pt>
                  <c:pt idx="41">
                    <c:v>3.133665</c:v>
                  </c:pt>
                  <c:pt idx="42">
                    <c:v>3.210984</c:v>
                  </c:pt>
                  <c:pt idx="43">
                    <c:v>1.399636</c:v>
                  </c:pt>
                  <c:pt idx="44">
                    <c:v>3.697465</c:v>
                  </c:pt>
                  <c:pt idx="45">
                    <c:v>1.883691</c:v>
                  </c:pt>
                  <c:pt idx="46">
                    <c:v>5.393704</c:v>
                  </c:pt>
                  <c:pt idx="47">
                    <c:v>2.25523</c:v>
                  </c:pt>
                  <c:pt idx="48">
                    <c:v>7.511833</c:v>
                  </c:pt>
                  <c:pt idx="49">
                    <c:v>7.593472</c:v>
                  </c:pt>
                </c:numCache>
              </c:numRef>
            </c:minus>
          </c:errBars>
          <c:cat>
            <c:strRef>
              <c:f>E_W!$A$2:$A$51</c:f>
              <c:strCache>
                <c:ptCount val="50"/>
                <c:pt idx="0">
                  <c:v>SLC25A48</c:v>
                </c:pt>
                <c:pt idx="1">
                  <c:v>RNF182</c:v>
                </c:pt>
                <c:pt idx="2">
                  <c:v>SLC1A3</c:v>
                </c:pt>
                <c:pt idx="3">
                  <c:v>HEPACAM</c:v>
                </c:pt>
                <c:pt idx="4">
                  <c:v>ZIC2</c:v>
                </c:pt>
                <c:pt idx="5">
                  <c:v>NPY</c:v>
                </c:pt>
                <c:pt idx="6">
                  <c:v>GPR98</c:v>
                </c:pt>
                <c:pt idx="7">
                  <c:v>C2orf80</c:v>
                </c:pt>
                <c:pt idx="8">
                  <c:v>C10orf90</c:v>
                </c:pt>
                <c:pt idx="9">
                  <c:v>FAM181B</c:v>
                </c:pt>
                <c:pt idx="10">
                  <c:v>PSD2</c:v>
                </c:pt>
                <c:pt idx="11">
                  <c:v>RFX4</c:v>
                </c:pt>
                <c:pt idx="12">
                  <c:v>CAMK1G</c:v>
                </c:pt>
                <c:pt idx="13">
                  <c:v>WASF3</c:v>
                </c:pt>
                <c:pt idx="14">
                  <c:v>SYT9</c:v>
                </c:pt>
                <c:pt idx="15">
                  <c:v>LHFPL4</c:v>
                </c:pt>
                <c:pt idx="16">
                  <c:v>KCNH8</c:v>
                </c:pt>
                <c:pt idx="17">
                  <c:v>CPE</c:v>
                </c:pt>
                <c:pt idx="18">
                  <c:v>PTPRD</c:v>
                </c:pt>
                <c:pt idx="19">
                  <c:v>PSD3</c:v>
                </c:pt>
                <c:pt idx="20">
                  <c:v>CIT</c:v>
                </c:pt>
                <c:pt idx="21">
                  <c:v>GABRG1</c:v>
                </c:pt>
                <c:pt idx="22">
                  <c:v>AQP4</c:v>
                </c:pt>
                <c:pt idx="23">
                  <c:v>EFNA3</c:v>
                </c:pt>
                <c:pt idx="24">
                  <c:v>GABRB1</c:v>
                </c:pt>
                <c:pt idx="25">
                  <c:v>LMO3</c:v>
                </c:pt>
                <c:pt idx="26">
                  <c:v>RFTN2</c:v>
                </c:pt>
                <c:pt idx="27">
                  <c:v>FAM163B</c:v>
                </c:pt>
                <c:pt idx="28">
                  <c:v>PTCHD2</c:v>
                </c:pt>
                <c:pt idx="29">
                  <c:v>RANBP3L</c:v>
                </c:pt>
                <c:pt idx="30">
                  <c:v>STX1B</c:v>
                </c:pt>
                <c:pt idx="31">
                  <c:v>KCNK4</c:v>
                </c:pt>
                <c:pt idx="32">
                  <c:v>CCKBR</c:v>
                </c:pt>
                <c:pt idx="33">
                  <c:v>MEGF10</c:v>
                </c:pt>
                <c:pt idx="34">
                  <c:v>GPRC5B</c:v>
                </c:pt>
                <c:pt idx="35">
                  <c:v>FAM169A</c:v>
                </c:pt>
                <c:pt idx="36">
                  <c:v>CSRNP3</c:v>
                </c:pt>
                <c:pt idx="37">
                  <c:v>ADCYAP1R1</c:v>
                </c:pt>
                <c:pt idx="38">
                  <c:v>SLC24A2</c:v>
                </c:pt>
                <c:pt idx="39">
                  <c:v>SHC3</c:v>
                </c:pt>
                <c:pt idx="40">
                  <c:v>GPR37L1</c:v>
                </c:pt>
                <c:pt idx="41">
                  <c:v>IGSF11</c:v>
                </c:pt>
                <c:pt idx="42">
                  <c:v>NSF</c:v>
                </c:pt>
                <c:pt idx="43">
                  <c:v>NR2E1</c:v>
                </c:pt>
                <c:pt idx="44">
                  <c:v>CDH20</c:v>
                </c:pt>
                <c:pt idx="45">
                  <c:v>KSR2</c:v>
                </c:pt>
                <c:pt idx="46">
                  <c:v>TMEFF1</c:v>
                </c:pt>
                <c:pt idx="47">
                  <c:v>ELOVL2</c:v>
                </c:pt>
                <c:pt idx="48">
                  <c:v>SPP1</c:v>
                </c:pt>
                <c:pt idx="49">
                  <c:v>SALL3</c:v>
                </c:pt>
              </c:strCache>
            </c:strRef>
          </c:cat>
          <c:val>
            <c:numRef>
              <c:f>E_W!$F$2:$F$51</c:f>
              <c:numCache>
                <c:formatCode>General</c:formatCode>
                <c:ptCount val="50"/>
                <c:pt idx="0">
                  <c:v>0.0</c:v>
                </c:pt>
                <c:pt idx="1">
                  <c:v>0.0</c:v>
                </c:pt>
                <c:pt idx="2">
                  <c:v>0.0</c:v>
                </c:pt>
                <c:pt idx="3">
                  <c:v>0.0</c:v>
                </c:pt>
                <c:pt idx="4">
                  <c:v>0.0</c:v>
                </c:pt>
                <c:pt idx="5">
                  <c:v>0.0</c:v>
                </c:pt>
                <c:pt idx="6">
                  <c:v>0.0</c:v>
                </c:pt>
                <c:pt idx="7">
                  <c:v>0.0</c:v>
                </c:pt>
                <c:pt idx="8">
                  <c:v>0.0</c:v>
                </c:pt>
                <c:pt idx="9">
                  <c:v>0.0</c:v>
                </c:pt>
                <c:pt idx="10">
                  <c:v>0.0</c:v>
                </c:pt>
                <c:pt idx="11">
                  <c:v>0.213855</c:v>
                </c:pt>
                <c:pt idx="12">
                  <c:v>0.233938</c:v>
                </c:pt>
                <c:pt idx="13">
                  <c:v>0.262441</c:v>
                </c:pt>
                <c:pt idx="14">
                  <c:v>0.393459</c:v>
                </c:pt>
                <c:pt idx="15">
                  <c:v>0.396376</c:v>
                </c:pt>
                <c:pt idx="16">
                  <c:v>0.421547</c:v>
                </c:pt>
                <c:pt idx="17">
                  <c:v>0.440152</c:v>
                </c:pt>
                <c:pt idx="18">
                  <c:v>0.462017</c:v>
                </c:pt>
                <c:pt idx="19">
                  <c:v>0.483644</c:v>
                </c:pt>
                <c:pt idx="20">
                  <c:v>0.490147</c:v>
                </c:pt>
                <c:pt idx="21">
                  <c:v>0.783286</c:v>
                </c:pt>
                <c:pt idx="22">
                  <c:v>0.914397</c:v>
                </c:pt>
                <c:pt idx="23">
                  <c:v>0.95905</c:v>
                </c:pt>
                <c:pt idx="24">
                  <c:v>1.031966</c:v>
                </c:pt>
                <c:pt idx="25">
                  <c:v>1.137801</c:v>
                </c:pt>
                <c:pt idx="26">
                  <c:v>1.138896</c:v>
                </c:pt>
                <c:pt idx="27">
                  <c:v>1.265857</c:v>
                </c:pt>
                <c:pt idx="28">
                  <c:v>1.288212</c:v>
                </c:pt>
                <c:pt idx="29">
                  <c:v>1.314316</c:v>
                </c:pt>
                <c:pt idx="30">
                  <c:v>1.4167</c:v>
                </c:pt>
                <c:pt idx="31">
                  <c:v>1.511434</c:v>
                </c:pt>
                <c:pt idx="32">
                  <c:v>1.632525</c:v>
                </c:pt>
                <c:pt idx="33">
                  <c:v>1.772575</c:v>
                </c:pt>
                <c:pt idx="34">
                  <c:v>1.791217</c:v>
                </c:pt>
                <c:pt idx="35">
                  <c:v>2.062374</c:v>
                </c:pt>
                <c:pt idx="36">
                  <c:v>2.213383</c:v>
                </c:pt>
                <c:pt idx="37">
                  <c:v>2.312884999999998</c:v>
                </c:pt>
                <c:pt idx="38">
                  <c:v>2.529647999999999</c:v>
                </c:pt>
                <c:pt idx="39">
                  <c:v>2.682786</c:v>
                </c:pt>
                <c:pt idx="40">
                  <c:v>2.783994</c:v>
                </c:pt>
                <c:pt idx="41">
                  <c:v>2.802065999999998</c:v>
                </c:pt>
                <c:pt idx="42">
                  <c:v>3.065678</c:v>
                </c:pt>
                <c:pt idx="43">
                  <c:v>3.168374</c:v>
                </c:pt>
                <c:pt idx="44">
                  <c:v>3.262557</c:v>
                </c:pt>
                <c:pt idx="45">
                  <c:v>3.375137</c:v>
                </c:pt>
                <c:pt idx="46">
                  <c:v>4.744021</c:v>
                </c:pt>
                <c:pt idx="47">
                  <c:v>4.780889</c:v>
                </c:pt>
                <c:pt idx="48">
                  <c:v>9.240843</c:v>
                </c:pt>
                <c:pt idx="49">
                  <c:v>19.329778</c:v>
                </c:pt>
              </c:numCache>
            </c:numRef>
          </c:val>
        </c:ser>
        <c:dLbls>
          <c:showLegendKey val="0"/>
          <c:showVal val="0"/>
          <c:showCatName val="0"/>
          <c:showSerName val="0"/>
          <c:showPercent val="0"/>
          <c:showBubbleSize val="0"/>
        </c:dLbls>
        <c:gapWidth val="150"/>
        <c:axId val="-2116739112"/>
        <c:axId val="-2116594632"/>
      </c:barChart>
      <c:catAx>
        <c:axId val="-2116739112"/>
        <c:scaling>
          <c:orientation val="minMax"/>
        </c:scaling>
        <c:delete val="0"/>
        <c:axPos val="l"/>
        <c:majorTickMark val="out"/>
        <c:minorTickMark val="none"/>
        <c:tickLblPos val="nextTo"/>
        <c:crossAx val="-2116594632"/>
        <c:crosses val="autoZero"/>
        <c:auto val="1"/>
        <c:lblAlgn val="ctr"/>
        <c:lblOffset val="100"/>
        <c:noMultiLvlLbl val="0"/>
      </c:catAx>
      <c:valAx>
        <c:axId val="-2116594632"/>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overlay val="0"/>
        </c:title>
        <c:numFmt formatCode="General" sourceLinked="1"/>
        <c:majorTickMark val="out"/>
        <c:minorTickMark val="none"/>
        <c:tickLblPos val="nextTo"/>
        <c:crossAx val="-21167391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FF0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[1]Muscle_vs_Brain!$N$1:$Q$1</c:f>
              <c:strCache>
                <c:ptCount val="4"/>
                <c:pt idx="0">
                  <c:v>Muscle Promoter</c:v>
                </c:pt>
                <c:pt idx="1">
                  <c:v>Brain Promoter</c:v>
                </c:pt>
                <c:pt idx="2">
                  <c:v>Muscle Enhancer</c:v>
                </c:pt>
                <c:pt idx="3">
                  <c:v>Brain Enhancer</c:v>
                </c:pt>
              </c:strCache>
            </c:strRef>
          </c:cat>
          <c:val>
            <c:numRef>
              <c:f>([1]Muscle_vs_Brain!$N$3,[1]Muscle_vs_Brain!$N$12,[1]Muscle_vs_Brain!$N$5,[1]Muscle_vs_Brain!$N$14)</c:f>
              <c:numCache>
                <c:formatCode>General</c:formatCode>
                <c:ptCount val="4"/>
                <c:pt idx="0">
                  <c:v>0.300945</c:v>
                </c:pt>
                <c:pt idx="1">
                  <c:v>0.530737666666667</c:v>
                </c:pt>
                <c:pt idx="2">
                  <c:v>0.213112</c:v>
                </c:pt>
                <c:pt idx="3">
                  <c:v>0.405791662162162</c:v>
                </c:pt>
              </c:numCache>
            </c:numRef>
          </c:val>
        </c:ser>
        <c:dLbls>
          <c:showLegendKey val="0"/>
          <c:showVal val="0"/>
          <c:showCatName val="0"/>
          <c:showSerName val="0"/>
          <c:showPercent val="0"/>
          <c:showBubbleSize val="0"/>
        </c:dLbls>
        <c:gapWidth val="150"/>
        <c:axId val="-2094106824"/>
        <c:axId val="-2094255640"/>
      </c:barChart>
      <c:catAx>
        <c:axId val="-2094106824"/>
        <c:scaling>
          <c:orientation val="minMax"/>
        </c:scaling>
        <c:delete val="1"/>
        <c:axPos val="b"/>
        <c:majorTickMark val="out"/>
        <c:minorTickMark val="none"/>
        <c:tickLblPos val="nextTo"/>
        <c:crossAx val="-2094255640"/>
        <c:crosses val="autoZero"/>
        <c:auto val="1"/>
        <c:lblAlgn val="ctr"/>
        <c:lblOffset val="100"/>
        <c:noMultiLvlLbl val="0"/>
      </c:catAx>
      <c:valAx>
        <c:axId val="-2094255640"/>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94106824"/>
        <c:crosses val="autoZero"/>
        <c:crossBetween val="between"/>
      </c:valAx>
    </c:plotArea>
    <c:plotVisOnly val="1"/>
    <c:dispBlanksAs val="gap"/>
    <c:showDLblsOverMax val="0"/>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Promoter elements under selection</c:v>
                </c:pt>
                <c:pt idx="2">
                  <c:v>Promoter regulatory sites under positive selection</c:v>
                </c:pt>
                <c:pt idx="3">
                  <c:v>Promoter regulatory sites under negative selection</c:v>
                </c:pt>
              </c:strCache>
            </c:strRef>
          </c:cat>
          <c:val>
            <c:numRef>
              <c:f>Summary!$A$2:$D$2</c:f>
              <c:numCache>
                <c:formatCode>General</c:formatCode>
                <c:ptCount val="4"/>
                <c:pt idx="0">
                  <c:v>51.0</c:v>
                </c:pt>
                <c:pt idx="1">
                  <c:v>19.0</c:v>
                </c:pt>
                <c:pt idx="2">
                  <c:v>25.0</c:v>
                </c:pt>
                <c:pt idx="3">
                  <c:v>17.0</c:v>
                </c:pt>
              </c:numCache>
            </c:numRef>
          </c:val>
        </c:ser>
        <c:dLbls>
          <c:showLegendKey val="0"/>
          <c:showVal val="0"/>
          <c:showCatName val="0"/>
          <c:showSerName val="0"/>
          <c:showPercent val="0"/>
          <c:showBubbleSize val="0"/>
        </c:dLbls>
        <c:gapWidth val="150"/>
        <c:axId val="-2096327656"/>
        <c:axId val="-2100619576"/>
      </c:barChart>
      <c:catAx>
        <c:axId val="-2096327656"/>
        <c:scaling>
          <c:orientation val="minMax"/>
        </c:scaling>
        <c:delete val="0"/>
        <c:axPos val="b"/>
        <c:majorTickMark val="out"/>
        <c:minorTickMark val="none"/>
        <c:tickLblPos val="nextTo"/>
        <c:txPr>
          <a:bodyPr/>
          <a:lstStyle/>
          <a:p>
            <a:pPr>
              <a:defRPr sz="1400" b="1"/>
            </a:pPr>
            <a:endParaRPr lang="en-US"/>
          </a:p>
        </c:txPr>
        <c:crossAx val="-2100619576"/>
        <c:crosses val="autoZero"/>
        <c:auto val="1"/>
        <c:lblAlgn val="ctr"/>
        <c:lblOffset val="100"/>
        <c:noMultiLvlLbl val="0"/>
      </c:catAx>
      <c:valAx>
        <c:axId val="-2100619576"/>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Brain-specific Genes</a:t>
                </a:r>
                <a:endParaRPr lang="en-US" dirty="0">
                  <a:effectLst/>
                </a:endParaRPr>
              </a:p>
            </c:rich>
          </c:tx>
          <c:overlay val="0"/>
        </c:title>
        <c:numFmt formatCode="General" sourceLinked="1"/>
        <c:majorTickMark val="out"/>
        <c:minorTickMark val="none"/>
        <c:tickLblPos val="nextTo"/>
        <c:crossAx val="-2096327656"/>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P!$C$2:$C$52</c:f>
                <c:numCache>
                  <c:formatCode>General</c:formatCode>
                  <c:ptCount val="51"/>
                  <c:pt idx="0">
                    <c:v>0.000687</c:v>
                  </c:pt>
                  <c:pt idx="1">
                    <c:v>0.000706</c:v>
                  </c:pt>
                  <c:pt idx="2">
                    <c:v>0.000928</c:v>
                  </c:pt>
                  <c:pt idx="3">
                    <c:v>0.000949</c:v>
                  </c:pt>
                  <c:pt idx="4">
                    <c:v>0.001446</c:v>
                  </c:pt>
                  <c:pt idx="5">
                    <c:v>0.001991</c:v>
                  </c:pt>
                  <c:pt idx="6">
                    <c:v>0.001605</c:v>
                  </c:pt>
                  <c:pt idx="7">
                    <c:v>0.002462</c:v>
                  </c:pt>
                  <c:pt idx="8">
                    <c:v>0.00227</c:v>
                  </c:pt>
                  <c:pt idx="9">
                    <c:v>0.0</c:v>
                  </c:pt>
                  <c:pt idx="10">
                    <c:v>0.02884</c:v>
                  </c:pt>
                  <c:pt idx="11">
                    <c:v>0.0</c:v>
                  </c:pt>
                  <c:pt idx="12">
                    <c:v>0.003419</c:v>
                  </c:pt>
                  <c:pt idx="13">
                    <c:v>0.062055</c:v>
                  </c:pt>
                  <c:pt idx="14">
                    <c:v>0.002238</c:v>
                  </c:pt>
                  <c:pt idx="15">
                    <c:v>0.074021</c:v>
                  </c:pt>
                  <c:pt idx="16">
                    <c:v>0.059575</c:v>
                  </c:pt>
                  <c:pt idx="17">
                    <c:v>0.080579</c:v>
                  </c:pt>
                  <c:pt idx="18">
                    <c:v>0.092174</c:v>
                  </c:pt>
                  <c:pt idx="19">
                    <c:v>0.138542</c:v>
                  </c:pt>
                  <c:pt idx="20">
                    <c:v>0.123222</c:v>
                  </c:pt>
                  <c:pt idx="21">
                    <c:v>0.082773</c:v>
                  </c:pt>
                  <c:pt idx="22">
                    <c:v>0.096962</c:v>
                  </c:pt>
                  <c:pt idx="23">
                    <c:v>0.039152</c:v>
                  </c:pt>
                  <c:pt idx="24">
                    <c:v>0.024126</c:v>
                  </c:pt>
                  <c:pt idx="25">
                    <c:v>0.0</c:v>
                  </c:pt>
                  <c:pt idx="26">
                    <c:v>0.060927</c:v>
                  </c:pt>
                  <c:pt idx="27">
                    <c:v>0.016348</c:v>
                  </c:pt>
                  <c:pt idx="28">
                    <c:v>0.065094</c:v>
                  </c:pt>
                  <c:pt idx="29">
                    <c:v>0.099399</c:v>
                  </c:pt>
                  <c:pt idx="30">
                    <c:v>0.063653</c:v>
                  </c:pt>
                  <c:pt idx="31">
                    <c:v>0.007349</c:v>
                  </c:pt>
                  <c:pt idx="32">
                    <c:v>0.015897</c:v>
                  </c:pt>
                  <c:pt idx="33">
                    <c:v>0.086848</c:v>
                  </c:pt>
                  <c:pt idx="34">
                    <c:v>0.019083</c:v>
                  </c:pt>
                  <c:pt idx="35">
                    <c:v>0.018356</c:v>
                  </c:pt>
                  <c:pt idx="36">
                    <c:v>0.022155</c:v>
                  </c:pt>
                  <c:pt idx="37">
                    <c:v>0.067508</c:v>
                  </c:pt>
                  <c:pt idx="38">
                    <c:v>0.014592</c:v>
                  </c:pt>
                  <c:pt idx="39">
                    <c:v>0.025434</c:v>
                  </c:pt>
                  <c:pt idx="40">
                    <c:v>0.019588</c:v>
                  </c:pt>
                  <c:pt idx="41">
                    <c:v>0.013245</c:v>
                  </c:pt>
                  <c:pt idx="42">
                    <c:v>0.124336</c:v>
                  </c:pt>
                  <c:pt idx="43">
                    <c:v>0.208951</c:v>
                  </c:pt>
                  <c:pt idx="44">
                    <c:v>0.013544</c:v>
                  </c:pt>
                  <c:pt idx="45">
                    <c:v>0.261855</c:v>
                  </c:pt>
                  <c:pt idx="46">
                    <c:v>0.279129</c:v>
                  </c:pt>
                  <c:pt idx="47">
                    <c:v>0.353886</c:v>
                  </c:pt>
                  <c:pt idx="48">
                    <c:v>0.345085</c:v>
                  </c:pt>
                  <c:pt idx="49">
                    <c:v>0.222253</c:v>
                  </c:pt>
                  <c:pt idx="50">
                    <c:v>0.21118</c:v>
                  </c:pt>
                </c:numCache>
              </c:numRef>
            </c:plus>
            <c:minus>
              <c:numRef>
                <c:f>P!$C$2:$C$52</c:f>
                <c:numCache>
                  <c:formatCode>General</c:formatCode>
                  <c:ptCount val="51"/>
                  <c:pt idx="0">
                    <c:v>0.000687</c:v>
                  </c:pt>
                  <c:pt idx="1">
                    <c:v>0.000706</c:v>
                  </c:pt>
                  <c:pt idx="2">
                    <c:v>0.000928</c:v>
                  </c:pt>
                  <c:pt idx="3">
                    <c:v>0.000949</c:v>
                  </c:pt>
                  <c:pt idx="4">
                    <c:v>0.001446</c:v>
                  </c:pt>
                  <c:pt idx="5">
                    <c:v>0.001991</c:v>
                  </c:pt>
                  <c:pt idx="6">
                    <c:v>0.001605</c:v>
                  </c:pt>
                  <c:pt idx="7">
                    <c:v>0.002462</c:v>
                  </c:pt>
                  <c:pt idx="8">
                    <c:v>0.00227</c:v>
                  </c:pt>
                  <c:pt idx="9">
                    <c:v>0.0</c:v>
                  </c:pt>
                  <c:pt idx="10">
                    <c:v>0.02884</c:v>
                  </c:pt>
                  <c:pt idx="11">
                    <c:v>0.0</c:v>
                  </c:pt>
                  <c:pt idx="12">
                    <c:v>0.003419</c:v>
                  </c:pt>
                  <c:pt idx="13">
                    <c:v>0.062055</c:v>
                  </c:pt>
                  <c:pt idx="14">
                    <c:v>0.002238</c:v>
                  </c:pt>
                  <c:pt idx="15">
                    <c:v>0.074021</c:v>
                  </c:pt>
                  <c:pt idx="16">
                    <c:v>0.059575</c:v>
                  </c:pt>
                  <c:pt idx="17">
                    <c:v>0.080579</c:v>
                  </c:pt>
                  <c:pt idx="18">
                    <c:v>0.092174</c:v>
                  </c:pt>
                  <c:pt idx="19">
                    <c:v>0.138542</c:v>
                  </c:pt>
                  <c:pt idx="20">
                    <c:v>0.123222</c:v>
                  </c:pt>
                  <c:pt idx="21">
                    <c:v>0.082773</c:v>
                  </c:pt>
                  <c:pt idx="22">
                    <c:v>0.096962</c:v>
                  </c:pt>
                  <c:pt idx="23">
                    <c:v>0.039152</c:v>
                  </c:pt>
                  <c:pt idx="24">
                    <c:v>0.024126</c:v>
                  </c:pt>
                  <c:pt idx="25">
                    <c:v>0.0</c:v>
                  </c:pt>
                  <c:pt idx="26">
                    <c:v>0.060927</c:v>
                  </c:pt>
                  <c:pt idx="27">
                    <c:v>0.016348</c:v>
                  </c:pt>
                  <c:pt idx="28">
                    <c:v>0.065094</c:v>
                  </c:pt>
                  <c:pt idx="29">
                    <c:v>0.099399</c:v>
                  </c:pt>
                  <c:pt idx="30">
                    <c:v>0.063653</c:v>
                  </c:pt>
                  <c:pt idx="31">
                    <c:v>0.007349</c:v>
                  </c:pt>
                  <c:pt idx="32">
                    <c:v>0.015897</c:v>
                  </c:pt>
                  <c:pt idx="33">
                    <c:v>0.086848</c:v>
                  </c:pt>
                  <c:pt idx="34">
                    <c:v>0.019083</c:v>
                  </c:pt>
                  <c:pt idx="35">
                    <c:v>0.018356</c:v>
                  </c:pt>
                  <c:pt idx="36">
                    <c:v>0.022155</c:v>
                  </c:pt>
                  <c:pt idx="37">
                    <c:v>0.067508</c:v>
                  </c:pt>
                  <c:pt idx="38">
                    <c:v>0.014592</c:v>
                  </c:pt>
                  <c:pt idx="39">
                    <c:v>0.025434</c:v>
                  </c:pt>
                  <c:pt idx="40">
                    <c:v>0.019588</c:v>
                  </c:pt>
                  <c:pt idx="41">
                    <c:v>0.013245</c:v>
                  </c:pt>
                  <c:pt idx="42">
                    <c:v>0.124336</c:v>
                  </c:pt>
                  <c:pt idx="43">
                    <c:v>0.208951</c:v>
                  </c:pt>
                  <c:pt idx="44">
                    <c:v>0.013544</c:v>
                  </c:pt>
                  <c:pt idx="45">
                    <c:v>0.261855</c:v>
                  </c:pt>
                  <c:pt idx="46">
                    <c:v>0.279129</c:v>
                  </c:pt>
                  <c:pt idx="47">
                    <c:v>0.353886</c:v>
                  </c:pt>
                  <c:pt idx="48">
                    <c:v>0.345085</c:v>
                  </c:pt>
                  <c:pt idx="49">
                    <c:v>0.222253</c:v>
                  </c:pt>
                  <c:pt idx="50">
                    <c:v>0.21118</c:v>
                  </c:pt>
                </c:numCache>
              </c:numRef>
            </c:minus>
          </c:errBars>
          <c:cat>
            <c:strRef>
              <c:f>P!$A$2:$A$52</c:f>
              <c:strCache>
                <c:ptCount val="51"/>
                <c:pt idx="0">
                  <c:v>LHFPL3</c:v>
                </c:pt>
                <c:pt idx="1">
                  <c:v>NPTXR</c:v>
                </c:pt>
                <c:pt idx="2">
                  <c:v>ARC</c:v>
                </c:pt>
                <c:pt idx="3">
                  <c:v>CAMK2N2</c:v>
                </c:pt>
                <c:pt idx="4">
                  <c:v>SHISA9</c:v>
                </c:pt>
                <c:pt idx="5">
                  <c:v>GRIN2B</c:v>
                </c:pt>
                <c:pt idx="6">
                  <c:v>SYT7</c:v>
                </c:pt>
                <c:pt idx="7">
                  <c:v>JAKMIP3</c:v>
                </c:pt>
                <c:pt idx="8">
                  <c:v>PACSIN1</c:v>
                </c:pt>
                <c:pt idx="9">
                  <c:v>DLGAP2</c:v>
                </c:pt>
                <c:pt idx="10">
                  <c:v>SPOCK1</c:v>
                </c:pt>
                <c:pt idx="11">
                  <c:v>GNG4</c:v>
                </c:pt>
                <c:pt idx="12">
                  <c:v>KCTD16</c:v>
                </c:pt>
                <c:pt idx="13">
                  <c:v>KCTD8</c:v>
                </c:pt>
                <c:pt idx="14">
                  <c:v>GALNT9</c:v>
                </c:pt>
                <c:pt idx="15">
                  <c:v>AJAP1</c:v>
                </c:pt>
                <c:pt idx="16">
                  <c:v>OSTN</c:v>
                </c:pt>
                <c:pt idx="17">
                  <c:v>CALN</c:v>
                </c:pt>
                <c:pt idx="18">
                  <c:v>IL17D</c:v>
                </c:pt>
                <c:pt idx="19">
                  <c:v>CNGB1</c:v>
                </c:pt>
                <c:pt idx="20">
                  <c:v>C1orf95</c:v>
                </c:pt>
                <c:pt idx="21">
                  <c:v>PURG</c:v>
                </c:pt>
                <c:pt idx="22">
                  <c:v>KCNJ6</c:v>
                </c:pt>
                <c:pt idx="23">
                  <c:v>CACNG3</c:v>
                </c:pt>
                <c:pt idx="24">
                  <c:v>LUZP2</c:v>
                </c:pt>
                <c:pt idx="25">
                  <c:v>TNR</c:v>
                </c:pt>
                <c:pt idx="26">
                  <c:v>NAP1L5</c:v>
                </c:pt>
                <c:pt idx="27">
                  <c:v>KHDRBS2</c:v>
                </c:pt>
                <c:pt idx="28">
                  <c:v>PRR18</c:v>
                </c:pt>
                <c:pt idx="29">
                  <c:v>OPCML</c:v>
                </c:pt>
                <c:pt idx="30">
                  <c:v>B3GAT1</c:v>
                </c:pt>
                <c:pt idx="31">
                  <c:v>CDK5R2</c:v>
                </c:pt>
                <c:pt idx="32">
                  <c:v>OR14I1</c:v>
                </c:pt>
                <c:pt idx="33">
                  <c:v>NECAB1</c:v>
                </c:pt>
                <c:pt idx="34">
                  <c:v>LRRC55</c:v>
                </c:pt>
                <c:pt idx="35">
                  <c:v>LHFPL5</c:v>
                </c:pt>
                <c:pt idx="36">
                  <c:v>KIAA1644</c:v>
                </c:pt>
                <c:pt idx="37">
                  <c:v>NMNAT2</c:v>
                </c:pt>
                <c:pt idx="38">
                  <c:v>YPEL4</c:v>
                </c:pt>
                <c:pt idx="39">
                  <c:v>CPLX2</c:v>
                </c:pt>
                <c:pt idx="40">
                  <c:v>KCNQ3</c:v>
                </c:pt>
                <c:pt idx="41">
                  <c:v>LIX1</c:v>
                </c:pt>
                <c:pt idx="42">
                  <c:v>FAM19A1</c:v>
                </c:pt>
                <c:pt idx="43">
                  <c:v>SLC1A2</c:v>
                </c:pt>
                <c:pt idx="44">
                  <c:v>PMP2</c:v>
                </c:pt>
                <c:pt idx="45">
                  <c:v>C1orf61</c:v>
                </c:pt>
                <c:pt idx="46">
                  <c:v>LSAMP</c:v>
                </c:pt>
                <c:pt idx="47">
                  <c:v>EIF4E1B</c:v>
                </c:pt>
                <c:pt idx="48">
                  <c:v>CAMK2A</c:v>
                </c:pt>
                <c:pt idx="49">
                  <c:v>PALM2</c:v>
                </c:pt>
                <c:pt idx="50">
                  <c:v>ATP1A3</c:v>
                </c:pt>
              </c:strCache>
            </c:strRef>
          </c:cat>
          <c:val>
            <c:numRef>
              <c:f>P!$B$2:$B$52</c:f>
              <c:numCache>
                <c:formatCode>General</c:formatCode>
                <c:ptCount val="51"/>
                <c:pt idx="0">
                  <c:v>5.0E-6</c:v>
                </c:pt>
                <c:pt idx="1">
                  <c:v>8.0E-6</c:v>
                </c:pt>
                <c:pt idx="2">
                  <c:v>4.9E-5</c:v>
                </c:pt>
                <c:pt idx="3">
                  <c:v>7.1E-5</c:v>
                </c:pt>
                <c:pt idx="4">
                  <c:v>0.00066</c:v>
                </c:pt>
                <c:pt idx="5">
                  <c:v>0.00068</c:v>
                </c:pt>
                <c:pt idx="6">
                  <c:v>0.000684</c:v>
                </c:pt>
                <c:pt idx="7">
                  <c:v>0.000798</c:v>
                </c:pt>
                <c:pt idx="8">
                  <c:v>0.001287</c:v>
                </c:pt>
                <c:pt idx="9">
                  <c:v>0.001586</c:v>
                </c:pt>
                <c:pt idx="10">
                  <c:v>0.001987</c:v>
                </c:pt>
                <c:pt idx="11">
                  <c:v>0.002207</c:v>
                </c:pt>
                <c:pt idx="12">
                  <c:v>0.003077</c:v>
                </c:pt>
                <c:pt idx="13">
                  <c:v>0.00334</c:v>
                </c:pt>
                <c:pt idx="14">
                  <c:v>0.003387</c:v>
                </c:pt>
                <c:pt idx="15">
                  <c:v>0.003736</c:v>
                </c:pt>
                <c:pt idx="16">
                  <c:v>0.004293</c:v>
                </c:pt>
                <c:pt idx="17">
                  <c:v>0.006238</c:v>
                </c:pt>
                <c:pt idx="18">
                  <c:v>0.006522</c:v>
                </c:pt>
                <c:pt idx="19">
                  <c:v>0.006851</c:v>
                </c:pt>
                <c:pt idx="20">
                  <c:v>0.007282</c:v>
                </c:pt>
                <c:pt idx="21">
                  <c:v>0.007604</c:v>
                </c:pt>
                <c:pt idx="22">
                  <c:v>0.008428</c:v>
                </c:pt>
                <c:pt idx="23">
                  <c:v>0.009274</c:v>
                </c:pt>
                <c:pt idx="24">
                  <c:v>0.009326</c:v>
                </c:pt>
                <c:pt idx="25">
                  <c:v>0.009589</c:v>
                </c:pt>
                <c:pt idx="26">
                  <c:v>0.011081</c:v>
                </c:pt>
                <c:pt idx="27">
                  <c:v>0.012529</c:v>
                </c:pt>
                <c:pt idx="28">
                  <c:v>0.013699</c:v>
                </c:pt>
                <c:pt idx="29">
                  <c:v>0.014468</c:v>
                </c:pt>
                <c:pt idx="30">
                  <c:v>0.015542</c:v>
                </c:pt>
                <c:pt idx="31">
                  <c:v>0.020734</c:v>
                </c:pt>
                <c:pt idx="32">
                  <c:v>0.074449</c:v>
                </c:pt>
                <c:pt idx="33">
                  <c:v>0.109334</c:v>
                </c:pt>
                <c:pt idx="34">
                  <c:v>0.144301</c:v>
                </c:pt>
                <c:pt idx="35">
                  <c:v>0.151972</c:v>
                </c:pt>
                <c:pt idx="36">
                  <c:v>0.166849</c:v>
                </c:pt>
                <c:pt idx="37">
                  <c:v>0.178096</c:v>
                </c:pt>
                <c:pt idx="38">
                  <c:v>0.21887</c:v>
                </c:pt>
                <c:pt idx="39">
                  <c:v>0.255372</c:v>
                </c:pt>
                <c:pt idx="40">
                  <c:v>0.340504</c:v>
                </c:pt>
                <c:pt idx="41">
                  <c:v>0.357547</c:v>
                </c:pt>
                <c:pt idx="42">
                  <c:v>0.374257</c:v>
                </c:pt>
                <c:pt idx="43">
                  <c:v>0.39013</c:v>
                </c:pt>
                <c:pt idx="44">
                  <c:v>0.437186</c:v>
                </c:pt>
                <c:pt idx="45">
                  <c:v>0.490941</c:v>
                </c:pt>
                <c:pt idx="46">
                  <c:v>0.520097</c:v>
                </c:pt>
                <c:pt idx="47">
                  <c:v>0.54528</c:v>
                </c:pt>
                <c:pt idx="48">
                  <c:v>0.554409</c:v>
                </c:pt>
                <c:pt idx="49">
                  <c:v>0.577196</c:v>
                </c:pt>
                <c:pt idx="50">
                  <c:v>0.593809</c:v>
                </c:pt>
              </c:numCache>
            </c:numRef>
          </c:val>
        </c:ser>
        <c:dLbls>
          <c:showLegendKey val="0"/>
          <c:showVal val="0"/>
          <c:showCatName val="0"/>
          <c:showSerName val="0"/>
          <c:showPercent val="0"/>
          <c:showBubbleSize val="0"/>
        </c:dLbls>
        <c:gapWidth val="150"/>
        <c:axId val="-2100436104"/>
        <c:axId val="-2100567496"/>
      </c:barChart>
      <c:catAx>
        <c:axId val="-2100436104"/>
        <c:scaling>
          <c:orientation val="minMax"/>
        </c:scaling>
        <c:delete val="0"/>
        <c:axPos val="l"/>
        <c:majorTickMark val="out"/>
        <c:minorTickMark val="none"/>
        <c:tickLblPos val="nextTo"/>
        <c:crossAx val="-2100567496"/>
        <c:crosses val="autoZero"/>
        <c:auto val="1"/>
        <c:lblAlgn val="ctr"/>
        <c:lblOffset val="100"/>
        <c:noMultiLvlLbl val="0"/>
      </c:catAx>
      <c:valAx>
        <c:axId val="-2100567496"/>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00436104"/>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E_A!$C$2:$C$52</c:f>
                <c:numCache>
                  <c:formatCode>General</c:formatCode>
                  <c:ptCount val="51"/>
                  <c:pt idx="0">
                    <c:v>0.0</c:v>
                  </c:pt>
                  <c:pt idx="1">
                    <c:v>0.0</c:v>
                  </c:pt>
                  <c:pt idx="2">
                    <c:v>0.0</c:v>
                  </c:pt>
                  <c:pt idx="3">
                    <c:v>0.23686</c:v>
                  </c:pt>
                  <c:pt idx="4">
                    <c:v>0.0</c:v>
                  </c:pt>
                  <c:pt idx="5">
                    <c:v>0.0</c:v>
                  </c:pt>
                  <c:pt idx="6">
                    <c:v>0.052718</c:v>
                  </c:pt>
                  <c:pt idx="7">
                    <c:v>0.965208</c:v>
                  </c:pt>
                  <c:pt idx="8">
                    <c:v>1.98061</c:v>
                  </c:pt>
                  <c:pt idx="9">
                    <c:v>2.434202</c:v>
                  </c:pt>
                  <c:pt idx="10">
                    <c:v>2.449327</c:v>
                  </c:pt>
                  <c:pt idx="11">
                    <c:v>3.411998</c:v>
                  </c:pt>
                  <c:pt idx="12">
                    <c:v>1.932957</c:v>
                  </c:pt>
                  <c:pt idx="13">
                    <c:v>0.601301</c:v>
                  </c:pt>
                  <c:pt idx="14">
                    <c:v>1.831369</c:v>
                  </c:pt>
                  <c:pt idx="15">
                    <c:v>4.711739</c:v>
                  </c:pt>
                  <c:pt idx="16">
                    <c:v>2.457907</c:v>
                  </c:pt>
                  <c:pt idx="17">
                    <c:v>0.0</c:v>
                  </c:pt>
                  <c:pt idx="18">
                    <c:v>0.671549</c:v>
                  </c:pt>
                  <c:pt idx="19">
                    <c:v>0.124819</c:v>
                  </c:pt>
                  <c:pt idx="20">
                    <c:v>1.264203</c:v>
                  </c:pt>
                  <c:pt idx="21">
                    <c:v>0.0</c:v>
                  </c:pt>
                  <c:pt idx="22">
                    <c:v>3.65776</c:v>
                  </c:pt>
                  <c:pt idx="23">
                    <c:v>1.43957</c:v>
                  </c:pt>
                  <c:pt idx="24">
                    <c:v>1.601852</c:v>
                  </c:pt>
                  <c:pt idx="25">
                    <c:v>2.592211</c:v>
                  </c:pt>
                  <c:pt idx="26">
                    <c:v>2.291128</c:v>
                  </c:pt>
                  <c:pt idx="27">
                    <c:v>0.251057</c:v>
                  </c:pt>
                  <c:pt idx="28">
                    <c:v>0.322927</c:v>
                  </c:pt>
                  <c:pt idx="29">
                    <c:v>4.213722</c:v>
                  </c:pt>
                  <c:pt idx="30">
                    <c:v>0.397868</c:v>
                  </c:pt>
                  <c:pt idx="31">
                    <c:v>-1.0</c:v>
                  </c:pt>
                  <c:pt idx="32">
                    <c:v>-1.0</c:v>
                  </c:pt>
                  <c:pt idx="33">
                    <c:v>0.093331</c:v>
                  </c:pt>
                  <c:pt idx="34">
                    <c:v>0.765165</c:v>
                  </c:pt>
                  <c:pt idx="35">
                    <c:v>0.75298</c:v>
                  </c:pt>
                  <c:pt idx="36">
                    <c:v>0.719972</c:v>
                  </c:pt>
                  <c:pt idx="37">
                    <c:v>0.221096</c:v>
                  </c:pt>
                  <c:pt idx="38">
                    <c:v>0.208037</c:v>
                  </c:pt>
                  <c:pt idx="39">
                    <c:v>0.627297</c:v>
                  </c:pt>
                  <c:pt idx="40">
                    <c:v>0.597943</c:v>
                  </c:pt>
                  <c:pt idx="41">
                    <c:v>0.97838</c:v>
                  </c:pt>
                  <c:pt idx="42">
                    <c:v>0.060538</c:v>
                  </c:pt>
                  <c:pt idx="43">
                    <c:v>0.652949</c:v>
                  </c:pt>
                  <c:pt idx="44">
                    <c:v>0.05181</c:v>
                  </c:pt>
                  <c:pt idx="45">
                    <c:v>-1.0</c:v>
                  </c:pt>
                  <c:pt idx="46">
                    <c:v>0.539986</c:v>
                  </c:pt>
                  <c:pt idx="47">
                    <c:v>3.048342</c:v>
                  </c:pt>
                  <c:pt idx="48">
                    <c:v>1.47987</c:v>
                  </c:pt>
                  <c:pt idx="49">
                    <c:v>2.611947</c:v>
                  </c:pt>
                  <c:pt idx="50">
                    <c:v>2.036198</c:v>
                  </c:pt>
                </c:numCache>
              </c:numRef>
            </c:plus>
            <c:minus>
              <c:numRef>
                <c:f>E_A!$C$2:$C$52</c:f>
                <c:numCache>
                  <c:formatCode>General</c:formatCode>
                  <c:ptCount val="51"/>
                  <c:pt idx="0">
                    <c:v>0.0</c:v>
                  </c:pt>
                  <c:pt idx="1">
                    <c:v>0.0</c:v>
                  </c:pt>
                  <c:pt idx="2">
                    <c:v>0.0</c:v>
                  </c:pt>
                  <c:pt idx="3">
                    <c:v>0.23686</c:v>
                  </c:pt>
                  <c:pt idx="4">
                    <c:v>0.0</c:v>
                  </c:pt>
                  <c:pt idx="5">
                    <c:v>0.0</c:v>
                  </c:pt>
                  <c:pt idx="6">
                    <c:v>0.052718</c:v>
                  </c:pt>
                  <c:pt idx="7">
                    <c:v>0.965208</c:v>
                  </c:pt>
                  <c:pt idx="8">
                    <c:v>1.98061</c:v>
                  </c:pt>
                  <c:pt idx="9">
                    <c:v>2.434202</c:v>
                  </c:pt>
                  <c:pt idx="10">
                    <c:v>2.449327</c:v>
                  </c:pt>
                  <c:pt idx="11">
                    <c:v>3.411998</c:v>
                  </c:pt>
                  <c:pt idx="12">
                    <c:v>1.932957</c:v>
                  </c:pt>
                  <c:pt idx="13">
                    <c:v>0.601301</c:v>
                  </c:pt>
                  <c:pt idx="14">
                    <c:v>1.831369</c:v>
                  </c:pt>
                  <c:pt idx="15">
                    <c:v>4.711739</c:v>
                  </c:pt>
                  <c:pt idx="16">
                    <c:v>2.457907</c:v>
                  </c:pt>
                  <c:pt idx="17">
                    <c:v>0.0</c:v>
                  </c:pt>
                  <c:pt idx="18">
                    <c:v>0.671549</c:v>
                  </c:pt>
                  <c:pt idx="19">
                    <c:v>0.124819</c:v>
                  </c:pt>
                  <c:pt idx="20">
                    <c:v>1.264203</c:v>
                  </c:pt>
                  <c:pt idx="21">
                    <c:v>0.0</c:v>
                  </c:pt>
                  <c:pt idx="22">
                    <c:v>3.65776</c:v>
                  </c:pt>
                  <c:pt idx="23">
                    <c:v>1.43957</c:v>
                  </c:pt>
                  <c:pt idx="24">
                    <c:v>1.601852</c:v>
                  </c:pt>
                  <c:pt idx="25">
                    <c:v>2.592211</c:v>
                  </c:pt>
                  <c:pt idx="26">
                    <c:v>2.291128</c:v>
                  </c:pt>
                  <c:pt idx="27">
                    <c:v>0.251057</c:v>
                  </c:pt>
                  <c:pt idx="28">
                    <c:v>0.322927</c:v>
                  </c:pt>
                  <c:pt idx="29">
                    <c:v>4.213722</c:v>
                  </c:pt>
                  <c:pt idx="30">
                    <c:v>0.397868</c:v>
                  </c:pt>
                  <c:pt idx="31">
                    <c:v>-1.0</c:v>
                  </c:pt>
                  <c:pt idx="32">
                    <c:v>-1.0</c:v>
                  </c:pt>
                  <c:pt idx="33">
                    <c:v>0.093331</c:v>
                  </c:pt>
                  <c:pt idx="34">
                    <c:v>0.765165</c:v>
                  </c:pt>
                  <c:pt idx="35">
                    <c:v>0.75298</c:v>
                  </c:pt>
                  <c:pt idx="36">
                    <c:v>0.719972</c:v>
                  </c:pt>
                  <c:pt idx="37">
                    <c:v>0.221096</c:v>
                  </c:pt>
                  <c:pt idx="38">
                    <c:v>0.208037</c:v>
                  </c:pt>
                  <c:pt idx="39">
                    <c:v>0.627297</c:v>
                  </c:pt>
                  <c:pt idx="40">
                    <c:v>0.597943</c:v>
                  </c:pt>
                  <c:pt idx="41">
                    <c:v>0.97838</c:v>
                  </c:pt>
                  <c:pt idx="42">
                    <c:v>0.060538</c:v>
                  </c:pt>
                  <c:pt idx="43">
                    <c:v>0.652949</c:v>
                  </c:pt>
                  <c:pt idx="44">
                    <c:v>0.05181</c:v>
                  </c:pt>
                  <c:pt idx="45">
                    <c:v>-1.0</c:v>
                  </c:pt>
                  <c:pt idx="46">
                    <c:v>0.539986</c:v>
                  </c:pt>
                  <c:pt idx="47">
                    <c:v>3.048342</c:v>
                  </c:pt>
                  <c:pt idx="48">
                    <c:v>1.47987</c:v>
                  </c:pt>
                  <c:pt idx="49">
                    <c:v>2.611947</c:v>
                  </c:pt>
                  <c:pt idx="50">
                    <c:v>2.036198</c:v>
                  </c:pt>
                </c:numCache>
              </c:numRef>
            </c:minus>
          </c:errBars>
          <c:cat>
            <c:strRef>
              <c:f>E_A!$A$2:$A$52</c:f>
              <c:strCache>
                <c:ptCount val="51"/>
                <c:pt idx="0">
                  <c:v>AJAP1</c:v>
                </c:pt>
                <c:pt idx="1">
                  <c:v>ARC</c:v>
                </c:pt>
                <c:pt idx="2">
                  <c:v>ATP1A3</c:v>
                </c:pt>
                <c:pt idx="3">
                  <c:v>B3GAT1</c:v>
                </c:pt>
                <c:pt idx="4">
                  <c:v>C1orf61</c:v>
                </c:pt>
                <c:pt idx="5">
                  <c:v>C1orf95</c:v>
                </c:pt>
                <c:pt idx="6">
                  <c:v>CAMK2N2</c:v>
                </c:pt>
                <c:pt idx="7">
                  <c:v>GALNT9</c:v>
                </c:pt>
                <c:pt idx="8">
                  <c:v>GRIN2B</c:v>
                </c:pt>
                <c:pt idx="9">
                  <c:v>JAKMIP3</c:v>
                </c:pt>
                <c:pt idx="10">
                  <c:v>KCNQ3</c:v>
                </c:pt>
                <c:pt idx="11">
                  <c:v>KCTD16</c:v>
                </c:pt>
                <c:pt idx="12">
                  <c:v>KIAA1644</c:v>
                </c:pt>
                <c:pt idx="13">
                  <c:v>LHFPL3</c:v>
                </c:pt>
                <c:pt idx="14">
                  <c:v>LHFPL5</c:v>
                </c:pt>
                <c:pt idx="15">
                  <c:v>LIX1</c:v>
                </c:pt>
                <c:pt idx="16">
                  <c:v>LRRC55</c:v>
                </c:pt>
                <c:pt idx="17">
                  <c:v>NMNAT2</c:v>
                </c:pt>
                <c:pt idx="18">
                  <c:v>NPTXR</c:v>
                </c:pt>
                <c:pt idx="19">
                  <c:v>OR14I1</c:v>
                </c:pt>
                <c:pt idx="20">
                  <c:v>PACSIN1</c:v>
                </c:pt>
                <c:pt idx="21">
                  <c:v>PALM2</c:v>
                </c:pt>
                <c:pt idx="22">
                  <c:v>PMP2</c:v>
                </c:pt>
                <c:pt idx="23">
                  <c:v>SHISA9</c:v>
                </c:pt>
                <c:pt idx="24">
                  <c:v>SYT7</c:v>
                </c:pt>
                <c:pt idx="25">
                  <c:v>YPEL4</c:v>
                </c:pt>
                <c:pt idx="26">
                  <c:v>SLC1A2</c:v>
                </c:pt>
                <c:pt idx="27">
                  <c:v>CALN</c:v>
                </c:pt>
                <c:pt idx="28">
                  <c:v>LSAMP</c:v>
                </c:pt>
                <c:pt idx="29">
                  <c:v>FAM19A1</c:v>
                </c:pt>
                <c:pt idx="30">
                  <c:v>SPOCK1</c:v>
                </c:pt>
                <c:pt idx="31">
                  <c:v>DLGAP2</c:v>
                </c:pt>
                <c:pt idx="32">
                  <c:v>GNG4</c:v>
                </c:pt>
                <c:pt idx="33">
                  <c:v>NECAB1</c:v>
                </c:pt>
                <c:pt idx="34">
                  <c:v>EIF4E1B</c:v>
                </c:pt>
                <c:pt idx="35">
                  <c:v>IL17D</c:v>
                </c:pt>
                <c:pt idx="36">
                  <c:v>CAMK2A</c:v>
                </c:pt>
                <c:pt idx="37">
                  <c:v>KCTD8</c:v>
                </c:pt>
                <c:pt idx="38">
                  <c:v>CPLX2</c:v>
                </c:pt>
                <c:pt idx="39">
                  <c:v>OPCML</c:v>
                </c:pt>
                <c:pt idx="40">
                  <c:v>OSTN</c:v>
                </c:pt>
                <c:pt idx="41">
                  <c:v>CACNG3</c:v>
                </c:pt>
                <c:pt idx="42">
                  <c:v>CNGB1</c:v>
                </c:pt>
                <c:pt idx="43">
                  <c:v>NAP1L5</c:v>
                </c:pt>
                <c:pt idx="44">
                  <c:v>LUZP2</c:v>
                </c:pt>
                <c:pt idx="45">
                  <c:v>TNR</c:v>
                </c:pt>
                <c:pt idx="46">
                  <c:v>PRR18</c:v>
                </c:pt>
                <c:pt idx="47">
                  <c:v>PURG</c:v>
                </c:pt>
                <c:pt idx="48">
                  <c:v>KCNJ6</c:v>
                </c:pt>
                <c:pt idx="49">
                  <c:v>KHDRBS2</c:v>
                </c:pt>
                <c:pt idx="50">
                  <c:v>CDK5R2</c:v>
                </c:pt>
              </c:strCache>
            </c:strRef>
          </c:cat>
          <c:val>
            <c:numRef>
              <c:f>E_A!$B$2:$B$52</c:f>
              <c:numCache>
                <c:formatCode>General</c:formatCode>
                <c:ptCount val="5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0.234136</c:v>
                </c:pt>
                <c:pt idx="27">
                  <c:v>0.335438</c:v>
                </c:pt>
                <c:pt idx="28">
                  <c:v>0.416739</c:v>
                </c:pt>
                <c:pt idx="29">
                  <c:v>0.668769</c:v>
                </c:pt>
                <c:pt idx="30">
                  <c:v>1.144155</c:v>
                </c:pt>
                <c:pt idx="31">
                  <c:v>1.25761</c:v>
                </c:pt>
                <c:pt idx="32">
                  <c:v>1.297427</c:v>
                </c:pt>
                <c:pt idx="33">
                  <c:v>1.305915</c:v>
                </c:pt>
                <c:pt idx="34">
                  <c:v>1.714837</c:v>
                </c:pt>
                <c:pt idx="35">
                  <c:v>1.777317</c:v>
                </c:pt>
                <c:pt idx="36">
                  <c:v>2.403376</c:v>
                </c:pt>
                <c:pt idx="37">
                  <c:v>2.809505</c:v>
                </c:pt>
                <c:pt idx="38">
                  <c:v>2.910793</c:v>
                </c:pt>
                <c:pt idx="39">
                  <c:v>3.235971</c:v>
                </c:pt>
                <c:pt idx="40">
                  <c:v>3.931759</c:v>
                </c:pt>
                <c:pt idx="41">
                  <c:v>4.173274</c:v>
                </c:pt>
                <c:pt idx="42">
                  <c:v>4.665790999999997</c:v>
                </c:pt>
                <c:pt idx="43">
                  <c:v>5.205962</c:v>
                </c:pt>
                <c:pt idx="44">
                  <c:v>5.631734</c:v>
                </c:pt>
                <c:pt idx="45">
                  <c:v>5.791031</c:v>
                </c:pt>
                <c:pt idx="46">
                  <c:v>6.421864</c:v>
                </c:pt>
                <c:pt idx="47">
                  <c:v>7.249132</c:v>
                </c:pt>
                <c:pt idx="48">
                  <c:v>7.696584999999997</c:v>
                </c:pt>
                <c:pt idx="49">
                  <c:v>11.955327</c:v>
                </c:pt>
                <c:pt idx="50">
                  <c:v>20.51025</c:v>
                </c:pt>
              </c:numCache>
            </c:numRef>
          </c:val>
        </c:ser>
        <c:dLbls>
          <c:showLegendKey val="0"/>
          <c:showVal val="0"/>
          <c:showCatName val="0"/>
          <c:showSerName val="0"/>
          <c:showPercent val="0"/>
          <c:showBubbleSize val="0"/>
        </c:dLbls>
        <c:gapWidth val="150"/>
        <c:axId val="-2115069224"/>
        <c:axId val="-2115153112"/>
      </c:barChart>
      <c:catAx>
        <c:axId val="-2115069224"/>
        <c:scaling>
          <c:orientation val="minMax"/>
        </c:scaling>
        <c:delete val="0"/>
        <c:axPos val="l"/>
        <c:majorTickMark val="out"/>
        <c:minorTickMark val="none"/>
        <c:tickLblPos val="nextTo"/>
        <c:crossAx val="-2115153112"/>
        <c:crosses val="autoZero"/>
        <c:auto val="1"/>
        <c:lblAlgn val="ctr"/>
        <c:lblOffset val="100"/>
        <c:noMultiLvlLbl val="0"/>
      </c:catAx>
      <c:valAx>
        <c:axId val="-2115153112"/>
        <c:scaling>
          <c:orientation val="minMax"/>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overlay val="0"/>
        </c:title>
        <c:numFmt formatCode="General" sourceLinked="1"/>
        <c:majorTickMark val="out"/>
        <c:minorTickMark val="none"/>
        <c:tickLblPos val="nextTo"/>
        <c:crossAx val="-2115069224"/>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E_W!$C$2:$C$52</c:f>
                <c:numCache>
                  <c:formatCode>General</c:formatCode>
                  <c:ptCount val="51"/>
                  <c:pt idx="0">
                    <c:v>0.0</c:v>
                  </c:pt>
                  <c:pt idx="1">
                    <c:v>0.0</c:v>
                  </c:pt>
                  <c:pt idx="2">
                    <c:v>0.0</c:v>
                  </c:pt>
                  <c:pt idx="3">
                    <c:v>0.0</c:v>
                  </c:pt>
                  <c:pt idx="4">
                    <c:v>0.0</c:v>
                  </c:pt>
                  <c:pt idx="5">
                    <c:v>0.0</c:v>
                  </c:pt>
                  <c:pt idx="6">
                    <c:v>0.0</c:v>
                  </c:pt>
                  <c:pt idx="7">
                    <c:v>0.0</c:v>
                  </c:pt>
                  <c:pt idx="8">
                    <c:v>3.648809</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2.941953</c:v>
                  </c:pt>
                  <c:pt idx="24">
                    <c:v>0.0</c:v>
                  </c:pt>
                  <c:pt idx="25">
                    <c:v>0.0</c:v>
                  </c:pt>
                  <c:pt idx="26">
                    <c:v>0.0</c:v>
                  </c:pt>
                  <c:pt idx="27">
                    <c:v>0.0</c:v>
                  </c:pt>
                  <c:pt idx="28">
                    <c:v>0.0</c:v>
                  </c:pt>
                  <c:pt idx="29">
                    <c:v>0.0</c:v>
                  </c:pt>
                  <c:pt idx="30">
                    <c:v>0.0</c:v>
                  </c:pt>
                  <c:pt idx="31">
                    <c:v>0.0</c:v>
                  </c:pt>
                  <c:pt idx="32">
                    <c:v>0.0</c:v>
                  </c:pt>
                  <c:pt idx="33">
                    <c:v>0.0</c:v>
                  </c:pt>
                  <c:pt idx="34">
                    <c:v>0.0</c:v>
                  </c:pt>
                  <c:pt idx="35">
                    <c:v>0.088101</c:v>
                  </c:pt>
                  <c:pt idx="36">
                    <c:v>-1.0</c:v>
                  </c:pt>
                  <c:pt idx="37">
                    <c:v>0.056107</c:v>
                  </c:pt>
                  <c:pt idx="38">
                    <c:v>0.080101</c:v>
                  </c:pt>
                  <c:pt idx="39">
                    <c:v>0.612258</c:v>
                  </c:pt>
                  <c:pt idx="40">
                    <c:v>0.33408</c:v>
                  </c:pt>
                  <c:pt idx="41">
                    <c:v>0.75675</c:v>
                  </c:pt>
                  <c:pt idx="42">
                    <c:v>0.529967</c:v>
                  </c:pt>
                  <c:pt idx="43">
                    <c:v>0.720968</c:v>
                  </c:pt>
                  <c:pt idx="44">
                    <c:v>-1.0</c:v>
                  </c:pt>
                  <c:pt idx="45">
                    <c:v>0.68235</c:v>
                  </c:pt>
                  <c:pt idx="46">
                    <c:v>0.039076</c:v>
                  </c:pt>
                  <c:pt idx="47">
                    <c:v>2.728909</c:v>
                  </c:pt>
                  <c:pt idx="48">
                    <c:v>4.574969</c:v>
                  </c:pt>
                  <c:pt idx="49">
                    <c:v>3.516904</c:v>
                  </c:pt>
                  <c:pt idx="50">
                    <c:v>4.842231</c:v>
                  </c:pt>
                </c:numCache>
              </c:numRef>
            </c:plus>
            <c:minus>
              <c:numRef>
                <c:f>E_W!$C$2:$C$52</c:f>
                <c:numCache>
                  <c:formatCode>General</c:formatCode>
                  <c:ptCount val="51"/>
                  <c:pt idx="0">
                    <c:v>0.0</c:v>
                  </c:pt>
                  <c:pt idx="1">
                    <c:v>0.0</c:v>
                  </c:pt>
                  <c:pt idx="2">
                    <c:v>0.0</c:v>
                  </c:pt>
                  <c:pt idx="3">
                    <c:v>0.0</c:v>
                  </c:pt>
                  <c:pt idx="4">
                    <c:v>0.0</c:v>
                  </c:pt>
                  <c:pt idx="5">
                    <c:v>0.0</c:v>
                  </c:pt>
                  <c:pt idx="6">
                    <c:v>0.0</c:v>
                  </c:pt>
                  <c:pt idx="7">
                    <c:v>0.0</c:v>
                  </c:pt>
                  <c:pt idx="8">
                    <c:v>3.648809</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2.941953</c:v>
                  </c:pt>
                  <c:pt idx="24">
                    <c:v>0.0</c:v>
                  </c:pt>
                  <c:pt idx="25">
                    <c:v>0.0</c:v>
                  </c:pt>
                  <c:pt idx="26">
                    <c:v>0.0</c:v>
                  </c:pt>
                  <c:pt idx="27">
                    <c:v>0.0</c:v>
                  </c:pt>
                  <c:pt idx="28">
                    <c:v>0.0</c:v>
                  </c:pt>
                  <c:pt idx="29">
                    <c:v>0.0</c:v>
                  </c:pt>
                  <c:pt idx="30">
                    <c:v>0.0</c:v>
                  </c:pt>
                  <c:pt idx="31">
                    <c:v>0.0</c:v>
                  </c:pt>
                  <c:pt idx="32">
                    <c:v>0.0</c:v>
                  </c:pt>
                  <c:pt idx="33">
                    <c:v>0.0</c:v>
                  </c:pt>
                  <c:pt idx="34">
                    <c:v>0.0</c:v>
                  </c:pt>
                  <c:pt idx="35">
                    <c:v>0.088101</c:v>
                  </c:pt>
                  <c:pt idx="36">
                    <c:v>-1.0</c:v>
                  </c:pt>
                  <c:pt idx="37">
                    <c:v>0.056107</c:v>
                  </c:pt>
                  <c:pt idx="38">
                    <c:v>0.080101</c:v>
                  </c:pt>
                  <c:pt idx="39">
                    <c:v>0.612258</c:v>
                  </c:pt>
                  <c:pt idx="40">
                    <c:v>0.33408</c:v>
                  </c:pt>
                  <c:pt idx="41">
                    <c:v>0.75675</c:v>
                  </c:pt>
                  <c:pt idx="42">
                    <c:v>0.529967</c:v>
                  </c:pt>
                  <c:pt idx="43">
                    <c:v>0.720968</c:v>
                  </c:pt>
                  <c:pt idx="44">
                    <c:v>-1.0</c:v>
                  </c:pt>
                  <c:pt idx="45">
                    <c:v>0.68235</c:v>
                  </c:pt>
                  <c:pt idx="46">
                    <c:v>0.039076</c:v>
                  </c:pt>
                  <c:pt idx="47">
                    <c:v>2.728909</c:v>
                  </c:pt>
                  <c:pt idx="48">
                    <c:v>4.574969</c:v>
                  </c:pt>
                  <c:pt idx="49">
                    <c:v>3.516904</c:v>
                  </c:pt>
                  <c:pt idx="50">
                    <c:v>4.842231</c:v>
                  </c:pt>
                </c:numCache>
              </c:numRef>
            </c:minus>
          </c:errBars>
          <c:cat>
            <c:strRef>
              <c:f>E_W!$A$2:$A$52</c:f>
              <c:strCache>
                <c:ptCount val="51"/>
                <c:pt idx="0">
                  <c:v>ARC</c:v>
                </c:pt>
                <c:pt idx="1">
                  <c:v>CAMK2A</c:v>
                </c:pt>
                <c:pt idx="2">
                  <c:v>CAMK2N2</c:v>
                </c:pt>
                <c:pt idx="3">
                  <c:v>CDK5R2</c:v>
                </c:pt>
                <c:pt idx="4">
                  <c:v>CNGB1</c:v>
                </c:pt>
                <c:pt idx="5">
                  <c:v>CPLX2</c:v>
                </c:pt>
                <c:pt idx="6">
                  <c:v>EIF4E1B</c:v>
                </c:pt>
                <c:pt idx="7">
                  <c:v>FAM19A1</c:v>
                </c:pt>
                <c:pt idx="8">
                  <c:v>GALNT9</c:v>
                </c:pt>
                <c:pt idx="9">
                  <c:v>GRIN2B</c:v>
                </c:pt>
                <c:pt idx="10">
                  <c:v>JAKMIP3</c:v>
                </c:pt>
                <c:pt idx="11">
                  <c:v>KCNJ6</c:v>
                </c:pt>
                <c:pt idx="12">
                  <c:v>KCNQ3</c:v>
                </c:pt>
                <c:pt idx="13">
                  <c:v>KCTD8</c:v>
                </c:pt>
                <c:pt idx="14">
                  <c:v>KCTD16</c:v>
                </c:pt>
                <c:pt idx="15">
                  <c:v>KHDRBS2</c:v>
                </c:pt>
                <c:pt idx="16">
                  <c:v>KIAA1644</c:v>
                </c:pt>
                <c:pt idx="17">
                  <c:v>LHFPL3</c:v>
                </c:pt>
                <c:pt idx="18">
                  <c:v>LHFPL5</c:v>
                </c:pt>
                <c:pt idx="19">
                  <c:v>LIX1</c:v>
                </c:pt>
                <c:pt idx="20">
                  <c:v>LRRC55</c:v>
                </c:pt>
                <c:pt idx="21">
                  <c:v>LSAMP</c:v>
                </c:pt>
                <c:pt idx="22">
                  <c:v>NECAB1</c:v>
                </c:pt>
                <c:pt idx="23">
                  <c:v>NMNAT2</c:v>
                </c:pt>
                <c:pt idx="24">
                  <c:v>NPTXR</c:v>
                </c:pt>
                <c:pt idx="25">
                  <c:v>OR14I1</c:v>
                </c:pt>
                <c:pt idx="26">
                  <c:v>OSTN</c:v>
                </c:pt>
                <c:pt idx="27">
                  <c:v>PACSIN1</c:v>
                </c:pt>
                <c:pt idx="28">
                  <c:v>PMP2</c:v>
                </c:pt>
                <c:pt idx="29">
                  <c:v>PURG</c:v>
                </c:pt>
                <c:pt idx="30">
                  <c:v>SHISA9</c:v>
                </c:pt>
                <c:pt idx="31">
                  <c:v>SPOCK1</c:v>
                </c:pt>
                <c:pt idx="32">
                  <c:v>SYT7</c:v>
                </c:pt>
                <c:pt idx="33">
                  <c:v>YPEL4</c:v>
                </c:pt>
                <c:pt idx="34">
                  <c:v>DLGAP2</c:v>
                </c:pt>
                <c:pt idx="35">
                  <c:v>PALM2</c:v>
                </c:pt>
                <c:pt idx="36">
                  <c:v>GNG4</c:v>
                </c:pt>
                <c:pt idx="37">
                  <c:v>C1orf61</c:v>
                </c:pt>
                <c:pt idx="38">
                  <c:v>OPCML</c:v>
                </c:pt>
                <c:pt idx="39">
                  <c:v>ATP1A3</c:v>
                </c:pt>
                <c:pt idx="40">
                  <c:v>SLC1A2</c:v>
                </c:pt>
                <c:pt idx="41">
                  <c:v>LUZP2</c:v>
                </c:pt>
                <c:pt idx="42">
                  <c:v>AJAP1</c:v>
                </c:pt>
                <c:pt idx="43">
                  <c:v>IL17D</c:v>
                </c:pt>
                <c:pt idx="44">
                  <c:v>TNR</c:v>
                </c:pt>
                <c:pt idx="45">
                  <c:v>CALN</c:v>
                </c:pt>
                <c:pt idx="46">
                  <c:v>CACNG3</c:v>
                </c:pt>
                <c:pt idx="47">
                  <c:v>C1orf95</c:v>
                </c:pt>
                <c:pt idx="48">
                  <c:v>NAP1L5</c:v>
                </c:pt>
                <c:pt idx="49">
                  <c:v>PRR18</c:v>
                </c:pt>
                <c:pt idx="50">
                  <c:v>B3GAT1</c:v>
                </c:pt>
              </c:strCache>
            </c:strRef>
          </c:cat>
          <c:val>
            <c:numRef>
              <c:f>E_W!$B$2:$B$52</c:f>
              <c:numCache>
                <c:formatCode>General</c:formatCode>
                <c:ptCount val="5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0.267245</c:v>
                </c:pt>
                <c:pt idx="35">
                  <c:v>0.657113</c:v>
                </c:pt>
                <c:pt idx="36">
                  <c:v>0.835475</c:v>
                </c:pt>
                <c:pt idx="37">
                  <c:v>0.843871</c:v>
                </c:pt>
                <c:pt idx="38">
                  <c:v>1.013851</c:v>
                </c:pt>
                <c:pt idx="39">
                  <c:v>1.346362</c:v>
                </c:pt>
                <c:pt idx="40">
                  <c:v>1.507169</c:v>
                </c:pt>
                <c:pt idx="41">
                  <c:v>1.641892</c:v>
                </c:pt>
                <c:pt idx="42">
                  <c:v>3.004882</c:v>
                </c:pt>
                <c:pt idx="43">
                  <c:v>3.248599</c:v>
                </c:pt>
                <c:pt idx="44">
                  <c:v>3.353788</c:v>
                </c:pt>
                <c:pt idx="45">
                  <c:v>3.562432</c:v>
                </c:pt>
                <c:pt idx="46">
                  <c:v>5.071693</c:v>
                </c:pt>
                <c:pt idx="47">
                  <c:v>5.700517</c:v>
                </c:pt>
                <c:pt idx="48">
                  <c:v>5.719693</c:v>
                </c:pt>
                <c:pt idx="49">
                  <c:v>7.197609999999998</c:v>
                </c:pt>
                <c:pt idx="50">
                  <c:v>14.605002</c:v>
                </c:pt>
              </c:numCache>
            </c:numRef>
          </c:val>
        </c:ser>
        <c:dLbls>
          <c:showLegendKey val="0"/>
          <c:showVal val="0"/>
          <c:showCatName val="0"/>
          <c:showSerName val="0"/>
          <c:showPercent val="0"/>
          <c:showBubbleSize val="0"/>
        </c:dLbls>
        <c:gapWidth val="150"/>
        <c:axId val="-2089295960"/>
        <c:axId val="-2095996088"/>
      </c:barChart>
      <c:catAx>
        <c:axId val="-2089295960"/>
        <c:scaling>
          <c:orientation val="minMax"/>
        </c:scaling>
        <c:delete val="0"/>
        <c:axPos val="l"/>
        <c:majorTickMark val="out"/>
        <c:minorTickMark val="none"/>
        <c:tickLblPos val="nextTo"/>
        <c:crossAx val="-2095996088"/>
        <c:crosses val="autoZero"/>
        <c:auto val="1"/>
        <c:lblAlgn val="ctr"/>
        <c:lblOffset val="100"/>
        <c:noMultiLvlLbl val="0"/>
      </c:catAx>
      <c:valAx>
        <c:axId val="-2095996088"/>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overlay val="0"/>
        </c:title>
        <c:numFmt formatCode="General" sourceLinked="1"/>
        <c:majorTickMark val="out"/>
        <c:minorTickMark val="none"/>
        <c:tickLblPos val="nextTo"/>
        <c:crossAx val="-2089295960"/>
        <c:crosses val="autoZero"/>
        <c:crossBetween val="between"/>
      </c:valAx>
    </c:plotArea>
    <c:plotVisOnly val="1"/>
    <c:dispBlanksAs val="gap"/>
    <c:showDLblsOverMax val="0"/>
  </c:chart>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Up-regulated genes</c:v>
                </c:pt>
                <c:pt idx="1">
                  <c:v>Enhancers under selection</c:v>
                </c:pt>
                <c:pt idx="2">
                  <c:v>Enhancer sites under positive selection</c:v>
                </c:pt>
                <c:pt idx="3">
                  <c:v>Enhancer sites under negative selection</c:v>
                </c:pt>
              </c:strCache>
            </c:strRef>
          </c:cat>
          <c:val>
            <c:numRef>
              <c:f>Summary!$A$2:$D$2</c:f>
              <c:numCache>
                <c:formatCode>General</c:formatCode>
                <c:ptCount val="4"/>
                <c:pt idx="0">
                  <c:v>74.0</c:v>
                </c:pt>
                <c:pt idx="1">
                  <c:v>54.0</c:v>
                </c:pt>
                <c:pt idx="2">
                  <c:v>34.0</c:v>
                </c:pt>
                <c:pt idx="3">
                  <c:v>54.0</c:v>
                </c:pt>
              </c:numCache>
            </c:numRef>
          </c:val>
        </c:ser>
        <c:dLbls>
          <c:showLegendKey val="0"/>
          <c:showVal val="0"/>
          <c:showCatName val="0"/>
          <c:showSerName val="0"/>
          <c:showPercent val="0"/>
          <c:showBubbleSize val="0"/>
        </c:dLbls>
        <c:gapWidth val="150"/>
        <c:axId val="-2088811224"/>
        <c:axId val="-2100355064"/>
      </c:barChart>
      <c:catAx>
        <c:axId val="-2088811224"/>
        <c:scaling>
          <c:orientation val="minMax"/>
        </c:scaling>
        <c:delete val="0"/>
        <c:axPos val="b"/>
        <c:majorTickMark val="out"/>
        <c:minorTickMark val="none"/>
        <c:tickLblPos val="nextTo"/>
        <c:txPr>
          <a:bodyPr/>
          <a:lstStyle/>
          <a:p>
            <a:pPr>
              <a:defRPr b="1"/>
            </a:pPr>
            <a:endParaRPr lang="en-US"/>
          </a:p>
        </c:txPr>
        <c:crossAx val="-2100355064"/>
        <c:crosses val="autoZero"/>
        <c:auto val="1"/>
        <c:lblAlgn val="ctr"/>
        <c:lblOffset val="100"/>
        <c:noMultiLvlLbl val="0"/>
      </c:catAx>
      <c:valAx>
        <c:axId val="-2100355064"/>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Up-regulated Brain-specific Genes</a:t>
                </a:r>
                <a:endParaRPr lang="en-US" dirty="0">
                  <a:effectLst/>
                </a:endParaRPr>
              </a:p>
            </c:rich>
          </c:tx>
          <c:overlay val="0"/>
        </c:title>
        <c:numFmt formatCode="General" sourceLinked="1"/>
        <c:majorTickMark val="out"/>
        <c:minorTickMark val="none"/>
        <c:tickLblPos val="nextTo"/>
        <c:crossAx val="-208881122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c:spPr>
          <c:invertIfNegative val="0"/>
          <c:errBars>
            <c:errBarType val="both"/>
            <c:errValType val="cust"/>
            <c:noEndCap val="0"/>
            <c:plus>
              <c:numRef>
                <c:f>P!$C$2:$C$75</c:f>
                <c:numCache>
                  <c:formatCode>General</c:formatCode>
                  <c:ptCount val="74"/>
                  <c:pt idx="0">
                    <c:v>0.019286</c:v>
                  </c:pt>
                  <c:pt idx="1">
                    <c:v>0.019425</c:v>
                  </c:pt>
                  <c:pt idx="2">
                    <c:v>0.049434</c:v>
                  </c:pt>
                  <c:pt idx="3">
                    <c:v>0.026976</c:v>
                  </c:pt>
                  <c:pt idx="4">
                    <c:v>0.02538</c:v>
                  </c:pt>
                  <c:pt idx="5">
                    <c:v>0.01828</c:v>
                  </c:pt>
                  <c:pt idx="6">
                    <c:v>0.009672</c:v>
                  </c:pt>
                  <c:pt idx="7">
                    <c:v>0.039496</c:v>
                  </c:pt>
                  <c:pt idx="8">
                    <c:v>0.000923</c:v>
                  </c:pt>
                  <c:pt idx="9">
                    <c:v>0.02356</c:v>
                  </c:pt>
                  <c:pt idx="10">
                    <c:v>0.016976</c:v>
                  </c:pt>
                  <c:pt idx="11">
                    <c:v>0.056768</c:v>
                  </c:pt>
                  <c:pt idx="12">
                    <c:v>0.041787</c:v>
                  </c:pt>
                  <c:pt idx="13">
                    <c:v>0.075109</c:v>
                  </c:pt>
                  <c:pt idx="14">
                    <c:v>0.070049</c:v>
                  </c:pt>
                  <c:pt idx="15">
                    <c:v>0.040596</c:v>
                  </c:pt>
                  <c:pt idx="16">
                    <c:v>0.083153</c:v>
                  </c:pt>
                  <c:pt idx="17">
                    <c:v>0.098361</c:v>
                  </c:pt>
                  <c:pt idx="18">
                    <c:v>0.048292</c:v>
                  </c:pt>
                  <c:pt idx="19">
                    <c:v>0.036142</c:v>
                  </c:pt>
                  <c:pt idx="20">
                    <c:v>0.065317</c:v>
                  </c:pt>
                  <c:pt idx="21">
                    <c:v>0.075382</c:v>
                  </c:pt>
                  <c:pt idx="22">
                    <c:v>0.051778</c:v>
                  </c:pt>
                  <c:pt idx="23">
                    <c:v>0.011657</c:v>
                  </c:pt>
                  <c:pt idx="24">
                    <c:v>0.08246</c:v>
                  </c:pt>
                  <c:pt idx="25">
                    <c:v>0.02662</c:v>
                  </c:pt>
                  <c:pt idx="26">
                    <c:v>0.059183</c:v>
                  </c:pt>
                  <c:pt idx="27">
                    <c:v>0.00959</c:v>
                  </c:pt>
                  <c:pt idx="28">
                    <c:v>0.001247</c:v>
                  </c:pt>
                  <c:pt idx="29">
                    <c:v>0.020061</c:v>
                  </c:pt>
                  <c:pt idx="30">
                    <c:v>0.008695</c:v>
                  </c:pt>
                  <c:pt idx="31">
                    <c:v>0.038217</c:v>
                  </c:pt>
                  <c:pt idx="32">
                    <c:v>0.059107</c:v>
                  </c:pt>
                  <c:pt idx="33">
                    <c:v>0.047654</c:v>
                  </c:pt>
                  <c:pt idx="34">
                    <c:v>0.048311</c:v>
                  </c:pt>
                  <c:pt idx="35">
                    <c:v>0.017346</c:v>
                  </c:pt>
                  <c:pt idx="36">
                    <c:v>0.032808</c:v>
                  </c:pt>
                  <c:pt idx="37">
                    <c:v>0.019557</c:v>
                  </c:pt>
                  <c:pt idx="38">
                    <c:v>0.008315</c:v>
                  </c:pt>
                  <c:pt idx="39">
                    <c:v>0.074634</c:v>
                  </c:pt>
                  <c:pt idx="40">
                    <c:v>0.094676</c:v>
                  </c:pt>
                  <c:pt idx="41">
                    <c:v>0.066904</c:v>
                  </c:pt>
                  <c:pt idx="42">
                    <c:v>0.023323</c:v>
                  </c:pt>
                  <c:pt idx="43">
                    <c:v>0.052514</c:v>
                  </c:pt>
                  <c:pt idx="44">
                    <c:v>0.01805</c:v>
                  </c:pt>
                  <c:pt idx="45">
                    <c:v>0.044148</c:v>
                  </c:pt>
                  <c:pt idx="46">
                    <c:v>0.045043</c:v>
                  </c:pt>
                  <c:pt idx="47">
                    <c:v>0.052892</c:v>
                  </c:pt>
                  <c:pt idx="48">
                    <c:v>0.074596</c:v>
                  </c:pt>
                  <c:pt idx="49">
                    <c:v>0.025881</c:v>
                  </c:pt>
                  <c:pt idx="50">
                    <c:v>0.033795</c:v>
                  </c:pt>
                  <c:pt idx="51">
                    <c:v>0.071609</c:v>
                  </c:pt>
                  <c:pt idx="52">
                    <c:v>0.027426</c:v>
                  </c:pt>
                  <c:pt idx="53">
                    <c:v>0.050005</c:v>
                  </c:pt>
                  <c:pt idx="54">
                    <c:v>0.006582</c:v>
                  </c:pt>
                  <c:pt idx="55">
                    <c:v>0.002129</c:v>
                  </c:pt>
                  <c:pt idx="56">
                    <c:v>0.087035</c:v>
                  </c:pt>
                  <c:pt idx="57">
                    <c:v>0.067896</c:v>
                  </c:pt>
                  <c:pt idx="58">
                    <c:v>0.026457</c:v>
                  </c:pt>
                  <c:pt idx="59">
                    <c:v>0.009218</c:v>
                  </c:pt>
                  <c:pt idx="60">
                    <c:v>0.043558</c:v>
                  </c:pt>
                  <c:pt idx="61">
                    <c:v>0.090262</c:v>
                  </c:pt>
                  <c:pt idx="62">
                    <c:v>0.035049</c:v>
                  </c:pt>
                  <c:pt idx="63">
                    <c:v>0.000444</c:v>
                  </c:pt>
                  <c:pt idx="64">
                    <c:v>0.045492</c:v>
                  </c:pt>
                  <c:pt idx="65">
                    <c:v>0.058228</c:v>
                  </c:pt>
                  <c:pt idx="66">
                    <c:v>0.287754</c:v>
                  </c:pt>
                  <c:pt idx="67">
                    <c:v>0.21118</c:v>
                  </c:pt>
                  <c:pt idx="68">
                    <c:v>0.305669</c:v>
                  </c:pt>
                  <c:pt idx="69">
                    <c:v>0.222712</c:v>
                  </c:pt>
                  <c:pt idx="70">
                    <c:v>0.269457</c:v>
                  </c:pt>
                  <c:pt idx="71">
                    <c:v>0.060807</c:v>
                  </c:pt>
                  <c:pt idx="72">
                    <c:v>0.03263</c:v>
                  </c:pt>
                  <c:pt idx="73">
                    <c:v>0.231955</c:v>
                  </c:pt>
                </c:numCache>
              </c:numRef>
            </c:plus>
            <c:minus>
              <c:numRef>
                <c:f>P!$C$2:$C$75</c:f>
                <c:numCache>
                  <c:formatCode>General</c:formatCode>
                  <c:ptCount val="74"/>
                  <c:pt idx="0">
                    <c:v>0.019286</c:v>
                  </c:pt>
                  <c:pt idx="1">
                    <c:v>0.019425</c:v>
                  </c:pt>
                  <c:pt idx="2">
                    <c:v>0.049434</c:v>
                  </c:pt>
                  <c:pt idx="3">
                    <c:v>0.026976</c:v>
                  </c:pt>
                  <c:pt idx="4">
                    <c:v>0.02538</c:v>
                  </c:pt>
                  <c:pt idx="5">
                    <c:v>0.01828</c:v>
                  </c:pt>
                  <c:pt idx="6">
                    <c:v>0.009672</c:v>
                  </c:pt>
                  <c:pt idx="7">
                    <c:v>0.039496</c:v>
                  </c:pt>
                  <c:pt idx="8">
                    <c:v>0.000923</c:v>
                  </c:pt>
                  <c:pt idx="9">
                    <c:v>0.02356</c:v>
                  </c:pt>
                  <c:pt idx="10">
                    <c:v>0.016976</c:v>
                  </c:pt>
                  <c:pt idx="11">
                    <c:v>0.056768</c:v>
                  </c:pt>
                  <c:pt idx="12">
                    <c:v>0.041787</c:v>
                  </c:pt>
                  <c:pt idx="13">
                    <c:v>0.075109</c:v>
                  </c:pt>
                  <c:pt idx="14">
                    <c:v>0.070049</c:v>
                  </c:pt>
                  <c:pt idx="15">
                    <c:v>0.040596</c:v>
                  </c:pt>
                  <c:pt idx="16">
                    <c:v>0.083153</c:v>
                  </c:pt>
                  <c:pt idx="17">
                    <c:v>0.098361</c:v>
                  </c:pt>
                  <c:pt idx="18">
                    <c:v>0.048292</c:v>
                  </c:pt>
                  <c:pt idx="19">
                    <c:v>0.036142</c:v>
                  </c:pt>
                  <c:pt idx="20">
                    <c:v>0.065317</c:v>
                  </c:pt>
                  <c:pt idx="21">
                    <c:v>0.075382</c:v>
                  </c:pt>
                  <c:pt idx="22">
                    <c:v>0.051778</c:v>
                  </c:pt>
                  <c:pt idx="23">
                    <c:v>0.011657</c:v>
                  </c:pt>
                  <c:pt idx="24">
                    <c:v>0.08246</c:v>
                  </c:pt>
                  <c:pt idx="25">
                    <c:v>0.02662</c:v>
                  </c:pt>
                  <c:pt idx="26">
                    <c:v>0.059183</c:v>
                  </c:pt>
                  <c:pt idx="27">
                    <c:v>0.00959</c:v>
                  </c:pt>
                  <c:pt idx="28">
                    <c:v>0.001247</c:v>
                  </c:pt>
                  <c:pt idx="29">
                    <c:v>0.020061</c:v>
                  </c:pt>
                  <c:pt idx="30">
                    <c:v>0.008695</c:v>
                  </c:pt>
                  <c:pt idx="31">
                    <c:v>0.038217</c:v>
                  </c:pt>
                  <c:pt idx="32">
                    <c:v>0.059107</c:v>
                  </c:pt>
                  <c:pt idx="33">
                    <c:v>0.047654</c:v>
                  </c:pt>
                  <c:pt idx="34">
                    <c:v>0.048311</c:v>
                  </c:pt>
                  <c:pt idx="35">
                    <c:v>0.017346</c:v>
                  </c:pt>
                  <c:pt idx="36">
                    <c:v>0.032808</c:v>
                  </c:pt>
                  <c:pt idx="37">
                    <c:v>0.019557</c:v>
                  </c:pt>
                  <c:pt idx="38">
                    <c:v>0.008315</c:v>
                  </c:pt>
                  <c:pt idx="39">
                    <c:v>0.074634</c:v>
                  </c:pt>
                  <c:pt idx="40">
                    <c:v>0.094676</c:v>
                  </c:pt>
                  <c:pt idx="41">
                    <c:v>0.066904</c:v>
                  </c:pt>
                  <c:pt idx="42">
                    <c:v>0.023323</c:v>
                  </c:pt>
                  <c:pt idx="43">
                    <c:v>0.052514</c:v>
                  </c:pt>
                  <c:pt idx="44">
                    <c:v>0.01805</c:v>
                  </c:pt>
                  <c:pt idx="45">
                    <c:v>0.044148</c:v>
                  </c:pt>
                  <c:pt idx="46">
                    <c:v>0.045043</c:v>
                  </c:pt>
                  <c:pt idx="47">
                    <c:v>0.052892</c:v>
                  </c:pt>
                  <c:pt idx="48">
                    <c:v>0.074596</c:v>
                  </c:pt>
                  <c:pt idx="49">
                    <c:v>0.025881</c:v>
                  </c:pt>
                  <c:pt idx="50">
                    <c:v>0.033795</c:v>
                  </c:pt>
                  <c:pt idx="51">
                    <c:v>0.071609</c:v>
                  </c:pt>
                  <c:pt idx="52">
                    <c:v>0.027426</c:v>
                  </c:pt>
                  <c:pt idx="53">
                    <c:v>0.050005</c:v>
                  </c:pt>
                  <c:pt idx="54">
                    <c:v>0.006582</c:v>
                  </c:pt>
                  <c:pt idx="55">
                    <c:v>0.002129</c:v>
                  </c:pt>
                  <c:pt idx="56">
                    <c:v>0.087035</c:v>
                  </c:pt>
                  <c:pt idx="57">
                    <c:v>0.067896</c:v>
                  </c:pt>
                  <c:pt idx="58">
                    <c:v>0.026457</c:v>
                  </c:pt>
                  <c:pt idx="59">
                    <c:v>0.009218</c:v>
                  </c:pt>
                  <c:pt idx="60">
                    <c:v>0.043558</c:v>
                  </c:pt>
                  <c:pt idx="61">
                    <c:v>0.090262</c:v>
                  </c:pt>
                  <c:pt idx="62">
                    <c:v>0.035049</c:v>
                  </c:pt>
                  <c:pt idx="63">
                    <c:v>0.000444</c:v>
                  </c:pt>
                  <c:pt idx="64">
                    <c:v>0.045492</c:v>
                  </c:pt>
                  <c:pt idx="65">
                    <c:v>0.058228</c:v>
                  </c:pt>
                  <c:pt idx="66">
                    <c:v>0.287754</c:v>
                  </c:pt>
                  <c:pt idx="67">
                    <c:v>0.21118</c:v>
                  </c:pt>
                  <c:pt idx="68">
                    <c:v>0.305669</c:v>
                  </c:pt>
                  <c:pt idx="69">
                    <c:v>0.222712</c:v>
                  </c:pt>
                  <c:pt idx="70">
                    <c:v>0.269457</c:v>
                  </c:pt>
                  <c:pt idx="71">
                    <c:v>0.060807</c:v>
                  </c:pt>
                  <c:pt idx="72">
                    <c:v>0.03263</c:v>
                  </c:pt>
                  <c:pt idx="73">
                    <c:v>0.231955</c:v>
                  </c:pt>
                </c:numCache>
              </c:numRef>
            </c:minus>
          </c:errBars>
          <c:cat>
            <c:strRef>
              <c:f>P!$A$2:$A$75</c:f>
              <c:strCache>
                <c:ptCount val="74"/>
                <c:pt idx="0">
                  <c:v>IL17D</c:v>
                </c:pt>
                <c:pt idx="1">
                  <c:v>GPR123</c:v>
                </c:pt>
                <c:pt idx="2">
                  <c:v>XKR4</c:v>
                </c:pt>
                <c:pt idx="3">
                  <c:v>LRRC55</c:v>
                </c:pt>
                <c:pt idx="4">
                  <c:v>KCNJ6</c:v>
                </c:pt>
                <c:pt idx="5">
                  <c:v>SPRN</c:v>
                </c:pt>
                <c:pt idx="6">
                  <c:v>JAKMIP3</c:v>
                </c:pt>
                <c:pt idx="7">
                  <c:v>NECAB1</c:v>
                </c:pt>
                <c:pt idx="8">
                  <c:v>RIMKLA</c:v>
                </c:pt>
                <c:pt idx="9">
                  <c:v>SPOCK1</c:v>
                </c:pt>
                <c:pt idx="10">
                  <c:v>PURG</c:v>
                </c:pt>
                <c:pt idx="11">
                  <c:v>KCTD16</c:v>
                </c:pt>
                <c:pt idx="12">
                  <c:v>KIAA1644</c:v>
                </c:pt>
                <c:pt idx="13">
                  <c:v>ADCY1</c:v>
                </c:pt>
                <c:pt idx="14">
                  <c:v>ATOH7</c:v>
                </c:pt>
                <c:pt idx="15">
                  <c:v>OR14I1</c:v>
                </c:pt>
                <c:pt idx="16">
                  <c:v>FAM19A1</c:v>
                </c:pt>
                <c:pt idx="17">
                  <c:v>SBK1</c:v>
                </c:pt>
                <c:pt idx="18">
                  <c:v>NAP1L5</c:v>
                </c:pt>
                <c:pt idx="19">
                  <c:v>LHFPL5</c:v>
                </c:pt>
                <c:pt idx="20">
                  <c:v>RTN4RL2</c:v>
                </c:pt>
                <c:pt idx="21">
                  <c:v>KCNQ3</c:v>
                </c:pt>
                <c:pt idx="22">
                  <c:v>SH2D5</c:v>
                </c:pt>
                <c:pt idx="23">
                  <c:v>CNGB1</c:v>
                </c:pt>
                <c:pt idx="24">
                  <c:v>NPTXR</c:v>
                </c:pt>
                <c:pt idx="25">
                  <c:v>DLGAP2</c:v>
                </c:pt>
                <c:pt idx="26">
                  <c:v>KCNA1</c:v>
                </c:pt>
                <c:pt idx="27">
                  <c:v>SLC1A2</c:v>
                </c:pt>
                <c:pt idx="28">
                  <c:v>B3GAT1</c:v>
                </c:pt>
                <c:pt idx="29">
                  <c:v>C1orf61</c:v>
                </c:pt>
                <c:pt idx="30">
                  <c:v>FBXL16</c:v>
                </c:pt>
                <c:pt idx="31">
                  <c:v>PACSIN1</c:v>
                </c:pt>
                <c:pt idx="32">
                  <c:v>OSTN</c:v>
                </c:pt>
                <c:pt idx="33">
                  <c:v>GRIN2B</c:v>
                </c:pt>
                <c:pt idx="34">
                  <c:v>SHISA9</c:v>
                </c:pt>
                <c:pt idx="35">
                  <c:v>YPEL4</c:v>
                </c:pt>
                <c:pt idx="36">
                  <c:v>NMNAT2</c:v>
                </c:pt>
                <c:pt idx="37">
                  <c:v>KCTD8</c:v>
                </c:pt>
                <c:pt idx="38">
                  <c:v>KCNJ9</c:v>
                </c:pt>
                <c:pt idx="39">
                  <c:v>AJAP1</c:v>
                </c:pt>
                <c:pt idx="40">
                  <c:v>CACNG8</c:v>
                </c:pt>
                <c:pt idx="41">
                  <c:v>PMP2</c:v>
                </c:pt>
                <c:pt idx="42">
                  <c:v>LUZP2</c:v>
                </c:pt>
                <c:pt idx="43">
                  <c:v>LSAMP</c:v>
                </c:pt>
                <c:pt idx="44">
                  <c:v>CACNG3</c:v>
                </c:pt>
                <c:pt idx="45">
                  <c:v>NKAIN2</c:v>
                </c:pt>
                <c:pt idx="46">
                  <c:v>SYT7</c:v>
                </c:pt>
                <c:pt idx="47">
                  <c:v>C1orf95</c:v>
                </c:pt>
                <c:pt idx="48">
                  <c:v>PALM2</c:v>
                </c:pt>
                <c:pt idx="49">
                  <c:v>PRR18</c:v>
                </c:pt>
                <c:pt idx="50">
                  <c:v>TUBB3</c:v>
                </c:pt>
                <c:pt idx="51">
                  <c:v>CDK5R2</c:v>
                </c:pt>
                <c:pt idx="52">
                  <c:v>CPLX2</c:v>
                </c:pt>
                <c:pt idx="53">
                  <c:v>CDK5R1</c:v>
                </c:pt>
                <c:pt idx="54">
                  <c:v>LHFPL3</c:v>
                </c:pt>
                <c:pt idx="55">
                  <c:v>GALNT9</c:v>
                </c:pt>
                <c:pt idx="56">
                  <c:v>FUT9</c:v>
                </c:pt>
                <c:pt idx="57">
                  <c:v>CALN1</c:v>
                </c:pt>
                <c:pt idx="58">
                  <c:v>OPCML</c:v>
                </c:pt>
                <c:pt idx="59">
                  <c:v>EIF4E1B</c:v>
                </c:pt>
                <c:pt idx="60">
                  <c:v>EFNB3</c:v>
                </c:pt>
                <c:pt idx="61">
                  <c:v>GNG4</c:v>
                </c:pt>
                <c:pt idx="62">
                  <c:v>CAMK2N2</c:v>
                </c:pt>
                <c:pt idx="63">
                  <c:v>CABP7</c:v>
                </c:pt>
                <c:pt idx="64">
                  <c:v>CAMK2A</c:v>
                </c:pt>
                <c:pt idx="65">
                  <c:v>TNR</c:v>
                </c:pt>
                <c:pt idx="66">
                  <c:v>ARC</c:v>
                </c:pt>
                <c:pt idx="67">
                  <c:v>ATP1A3</c:v>
                </c:pt>
                <c:pt idx="68">
                  <c:v>XKR7</c:v>
                </c:pt>
                <c:pt idx="69">
                  <c:v>KHDRBS2</c:v>
                </c:pt>
                <c:pt idx="70">
                  <c:v>KCNK12</c:v>
                </c:pt>
                <c:pt idx="71">
                  <c:v>LIX1</c:v>
                </c:pt>
                <c:pt idx="72">
                  <c:v>CECR6</c:v>
                </c:pt>
                <c:pt idx="73">
                  <c:v>SERP2</c:v>
                </c:pt>
              </c:strCache>
            </c:strRef>
          </c:cat>
          <c:val>
            <c:numRef>
              <c:f>P!$B$2:$B$75</c:f>
              <c:numCache>
                <c:formatCode>General</c:formatCode>
                <c:ptCount val="74"/>
                <c:pt idx="0">
                  <c:v>0.000526</c:v>
                </c:pt>
                <c:pt idx="1">
                  <c:v>0.000777</c:v>
                </c:pt>
                <c:pt idx="2">
                  <c:v>0.002652</c:v>
                </c:pt>
                <c:pt idx="3">
                  <c:v>0.002746</c:v>
                </c:pt>
                <c:pt idx="4">
                  <c:v>0.003042</c:v>
                </c:pt>
                <c:pt idx="5">
                  <c:v>0.004995</c:v>
                </c:pt>
                <c:pt idx="6">
                  <c:v>0.005801</c:v>
                </c:pt>
                <c:pt idx="7">
                  <c:v>0.006235</c:v>
                </c:pt>
                <c:pt idx="8">
                  <c:v>0.006279</c:v>
                </c:pt>
                <c:pt idx="9">
                  <c:v>0.006534</c:v>
                </c:pt>
                <c:pt idx="10">
                  <c:v>0.006868</c:v>
                </c:pt>
                <c:pt idx="11">
                  <c:v>0.008483</c:v>
                </c:pt>
                <c:pt idx="12">
                  <c:v>0.008571</c:v>
                </c:pt>
                <c:pt idx="13">
                  <c:v>0.017799</c:v>
                </c:pt>
                <c:pt idx="14">
                  <c:v>0.021431</c:v>
                </c:pt>
                <c:pt idx="15">
                  <c:v>0.02181</c:v>
                </c:pt>
                <c:pt idx="16">
                  <c:v>0.024709</c:v>
                </c:pt>
                <c:pt idx="17">
                  <c:v>0.025602</c:v>
                </c:pt>
                <c:pt idx="18">
                  <c:v>0.027896</c:v>
                </c:pt>
                <c:pt idx="19">
                  <c:v>0.035381</c:v>
                </c:pt>
                <c:pt idx="20">
                  <c:v>0.040678</c:v>
                </c:pt>
                <c:pt idx="21">
                  <c:v>0.04675</c:v>
                </c:pt>
                <c:pt idx="22">
                  <c:v>0.049129</c:v>
                </c:pt>
                <c:pt idx="23">
                  <c:v>0.0682</c:v>
                </c:pt>
                <c:pt idx="24">
                  <c:v>0.082147</c:v>
                </c:pt>
                <c:pt idx="25">
                  <c:v>0.094491</c:v>
                </c:pt>
                <c:pt idx="26">
                  <c:v>0.097706</c:v>
                </c:pt>
                <c:pt idx="27">
                  <c:v>0.103764</c:v>
                </c:pt>
                <c:pt idx="28">
                  <c:v>0.109988</c:v>
                </c:pt>
                <c:pt idx="29">
                  <c:v>0.117822</c:v>
                </c:pt>
                <c:pt idx="30">
                  <c:v>0.119187</c:v>
                </c:pt>
                <c:pt idx="31">
                  <c:v>0.121119</c:v>
                </c:pt>
                <c:pt idx="32">
                  <c:v>0.130178</c:v>
                </c:pt>
                <c:pt idx="33">
                  <c:v>0.134939</c:v>
                </c:pt>
                <c:pt idx="34">
                  <c:v>0.146413</c:v>
                </c:pt>
                <c:pt idx="35">
                  <c:v>0.152732</c:v>
                </c:pt>
                <c:pt idx="36">
                  <c:v>0.161853</c:v>
                </c:pt>
                <c:pt idx="37">
                  <c:v>0.16967</c:v>
                </c:pt>
                <c:pt idx="38">
                  <c:v>0.174341</c:v>
                </c:pt>
                <c:pt idx="39">
                  <c:v>0.178795</c:v>
                </c:pt>
                <c:pt idx="40">
                  <c:v>0.188171</c:v>
                </c:pt>
                <c:pt idx="41">
                  <c:v>0.191663</c:v>
                </c:pt>
                <c:pt idx="42">
                  <c:v>0.191816</c:v>
                </c:pt>
                <c:pt idx="43">
                  <c:v>0.194459</c:v>
                </c:pt>
                <c:pt idx="44">
                  <c:v>0.205552</c:v>
                </c:pt>
                <c:pt idx="45">
                  <c:v>0.219114</c:v>
                </c:pt>
                <c:pt idx="46">
                  <c:v>0.219787</c:v>
                </c:pt>
                <c:pt idx="47">
                  <c:v>0.224445</c:v>
                </c:pt>
                <c:pt idx="48">
                  <c:v>0.231208</c:v>
                </c:pt>
                <c:pt idx="49">
                  <c:v>0.240813</c:v>
                </c:pt>
                <c:pt idx="50">
                  <c:v>0.240962</c:v>
                </c:pt>
                <c:pt idx="51">
                  <c:v>0.256254</c:v>
                </c:pt>
                <c:pt idx="52">
                  <c:v>0.266095</c:v>
                </c:pt>
                <c:pt idx="53">
                  <c:v>0.289758</c:v>
                </c:pt>
                <c:pt idx="54">
                  <c:v>0.292831</c:v>
                </c:pt>
                <c:pt idx="55">
                  <c:v>0.300838</c:v>
                </c:pt>
                <c:pt idx="56">
                  <c:v>0.303239</c:v>
                </c:pt>
                <c:pt idx="57">
                  <c:v>0.339837</c:v>
                </c:pt>
                <c:pt idx="58">
                  <c:v>0.343174</c:v>
                </c:pt>
                <c:pt idx="59">
                  <c:v>0.352242</c:v>
                </c:pt>
                <c:pt idx="60">
                  <c:v>0.354717</c:v>
                </c:pt>
                <c:pt idx="61">
                  <c:v>0.361791</c:v>
                </c:pt>
                <c:pt idx="62">
                  <c:v>0.385243</c:v>
                </c:pt>
                <c:pt idx="63">
                  <c:v>0.40601</c:v>
                </c:pt>
                <c:pt idx="64">
                  <c:v>0.470127</c:v>
                </c:pt>
                <c:pt idx="65">
                  <c:v>0.551752</c:v>
                </c:pt>
                <c:pt idx="66">
                  <c:v>0.592937</c:v>
                </c:pt>
                <c:pt idx="67">
                  <c:v>0.593809</c:v>
                </c:pt>
                <c:pt idx="68">
                  <c:v>0.604108</c:v>
                </c:pt>
                <c:pt idx="69">
                  <c:v>0.614307</c:v>
                </c:pt>
                <c:pt idx="70">
                  <c:v>0.619619</c:v>
                </c:pt>
                <c:pt idx="71">
                  <c:v>0.639106</c:v>
                </c:pt>
                <c:pt idx="72">
                  <c:v>0.666753</c:v>
                </c:pt>
                <c:pt idx="73">
                  <c:v>0.738007</c:v>
                </c:pt>
              </c:numCache>
            </c:numRef>
          </c:val>
        </c:ser>
        <c:dLbls>
          <c:showLegendKey val="0"/>
          <c:showVal val="0"/>
          <c:showCatName val="0"/>
          <c:showSerName val="0"/>
          <c:showPercent val="0"/>
          <c:showBubbleSize val="0"/>
        </c:dLbls>
        <c:gapWidth val="150"/>
        <c:axId val="-2101071192"/>
        <c:axId val="-2101068216"/>
      </c:barChart>
      <c:catAx>
        <c:axId val="-2101071192"/>
        <c:scaling>
          <c:orientation val="minMax"/>
        </c:scaling>
        <c:delete val="0"/>
        <c:axPos val="l"/>
        <c:majorTickMark val="out"/>
        <c:minorTickMark val="none"/>
        <c:tickLblPos val="nextTo"/>
        <c:crossAx val="-2101068216"/>
        <c:crosses val="autoZero"/>
        <c:auto val="1"/>
        <c:lblAlgn val="ctr"/>
        <c:lblOffset val="100"/>
        <c:noMultiLvlLbl val="0"/>
      </c:catAx>
      <c:valAx>
        <c:axId val="-2101068216"/>
        <c:scaling>
          <c:orientation val="minMax"/>
          <c:max val="1.0"/>
          <c:min val="0.0"/>
        </c:scaling>
        <c:delete val="0"/>
        <c:axPos val="b"/>
        <c:majorGridlines/>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101071192"/>
        <c:crosses val="autoZero"/>
        <c:crossBetween val="between"/>
      </c:valAx>
    </c:plotArea>
    <c:plotVisOnly val="1"/>
    <c:dispBlanksAs val="gap"/>
    <c:showDLblsOverMax val="0"/>
  </c:chart>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c:spPr>
          <c:invertIfNegative val="0"/>
          <c:errBars>
            <c:errBarType val="both"/>
            <c:errValType val="cust"/>
            <c:noEndCap val="0"/>
            <c:plus>
              <c:numRef>
                <c:f>E_A!$C$2:$C$75</c:f>
                <c:numCache>
                  <c:formatCode>General</c:formatCode>
                  <c:ptCount val="74"/>
                  <c:pt idx="0">
                    <c:v>0.0</c:v>
                  </c:pt>
                  <c:pt idx="1">
                    <c:v>0.0</c:v>
                  </c:pt>
                  <c:pt idx="2">
                    <c:v>1.103189</c:v>
                  </c:pt>
                  <c:pt idx="3">
                    <c:v>0.0</c:v>
                  </c:pt>
                  <c:pt idx="4">
                    <c:v>0.0</c:v>
                  </c:pt>
                  <c:pt idx="5">
                    <c:v>0.0</c:v>
                  </c:pt>
                  <c:pt idx="6">
                    <c:v>0.0</c:v>
                  </c:pt>
                  <c:pt idx="7">
                    <c:v>0.0</c:v>
                  </c:pt>
                  <c:pt idx="8">
                    <c:v>0.0</c:v>
                  </c:pt>
                  <c:pt idx="9">
                    <c:v>0.0</c:v>
                  </c:pt>
                  <c:pt idx="10">
                    <c:v>0.0</c:v>
                  </c:pt>
                  <c:pt idx="11">
                    <c:v>1.989509</c:v>
                  </c:pt>
                  <c:pt idx="12">
                    <c:v>0.432088</c:v>
                  </c:pt>
                  <c:pt idx="13">
                    <c:v>0.363965</c:v>
                  </c:pt>
                  <c:pt idx="14">
                    <c:v>0.0</c:v>
                  </c:pt>
                  <c:pt idx="15">
                    <c:v>0.0</c:v>
                  </c:pt>
                  <c:pt idx="16">
                    <c:v>0.296043</c:v>
                  </c:pt>
                  <c:pt idx="17">
                    <c:v>0.904251</c:v>
                  </c:pt>
                  <c:pt idx="18">
                    <c:v>0.794102</c:v>
                  </c:pt>
                  <c:pt idx="19">
                    <c:v>0.812741</c:v>
                  </c:pt>
                  <c:pt idx="20">
                    <c:v>0.921546</c:v>
                  </c:pt>
                  <c:pt idx="21">
                    <c:v>1.582614</c:v>
                  </c:pt>
                  <c:pt idx="22">
                    <c:v>0.0</c:v>
                  </c:pt>
                  <c:pt idx="23">
                    <c:v>0.470488</c:v>
                  </c:pt>
                  <c:pt idx="24">
                    <c:v>1.711248</c:v>
                  </c:pt>
                  <c:pt idx="25">
                    <c:v>1.198698</c:v>
                  </c:pt>
                  <c:pt idx="26">
                    <c:v>0.913041</c:v>
                  </c:pt>
                  <c:pt idx="27">
                    <c:v>0.443855</c:v>
                  </c:pt>
                  <c:pt idx="28">
                    <c:v>1.056063</c:v>
                  </c:pt>
                  <c:pt idx="29">
                    <c:v>1.436727</c:v>
                  </c:pt>
                  <c:pt idx="30">
                    <c:v>0.682808</c:v>
                  </c:pt>
                  <c:pt idx="31">
                    <c:v>1.098232</c:v>
                  </c:pt>
                  <c:pt idx="32">
                    <c:v>1.428329</c:v>
                  </c:pt>
                  <c:pt idx="33">
                    <c:v>1.058314</c:v>
                  </c:pt>
                  <c:pt idx="34">
                    <c:v>0.0</c:v>
                  </c:pt>
                  <c:pt idx="35">
                    <c:v>0.689568</c:v>
                  </c:pt>
                  <c:pt idx="36">
                    <c:v>0.67605</c:v>
                  </c:pt>
                  <c:pt idx="37">
                    <c:v>1.081609</c:v>
                  </c:pt>
                  <c:pt idx="38">
                    <c:v>1.969689</c:v>
                  </c:pt>
                  <c:pt idx="39">
                    <c:v>0.0</c:v>
                  </c:pt>
                  <c:pt idx="40">
                    <c:v>0.717283</c:v>
                  </c:pt>
                  <c:pt idx="41">
                    <c:v>0.121982</c:v>
                  </c:pt>
                  <c:pt idx="42">
                    <c:v>0.963074</c:v>
                  </c:pt>
                  <c:pt idx="43">
                    <c:v>0.656886</c:v>
                  </c:pt>
                  <c:pt idx="44">
                    <c:v>0.412798</c:v>
                  </c:pt>
                  <c:pt idx="45">
                    <c:v>0.098993</c:v>
                  </c:pt>
                  <c:pt idx="46">
                    <c:v>0.698985</c:v>
                  </c:pt>
                  <c:pt idx="47">
                    <c:v>0.432674</c:v>
                  </c:pt>
                  <c:pt idx="48">
                    <c:v>0.572529</c:v>
                  </c:pt>
                  <c:pt idx="49">
                    <c:v>0.343611</c:v>
                  </c:pt>
                  <c:pt idx="50">
                    <c:v>0.659825</c:v>
                  </c:pt>
                  <c:pt idx="51">
                    <c:v>0.391475</c:v>
                  </c:pt>
                  <c:pt idx="52">
                    <c:v>0.334166</c:v>
                  </c:pt>
                  <c:pt idx="53">
                    <c:v>0.097046</c:v>
                  </c:pt>
                  <c:pt idx="54">
                    <c:v>0.903114</c:v>
                  </c:pt>
                  <c:pt idx="55">
                    <c:v>1.278863</c:v>
                  </c:pt>
                  <c:pt idx="56">
                    <c:v>0.180025</c:v>
                  </c:pt>
                  <c:pt idx="57">
                    <c:v>0.073527</c:v>
                  </c:pt>
                  <c:pt idx="58">
                    <c:v>0.383095</c:v>
                  </c:pt>
                  <c:pt idx="59">
                    <c:v>0.01909</c:v>
                  </c:pt>
                  <c:pt idx="60">
                    <c:v>0.006256</c:v>
                  </c:pt>
                  <c:pt idx="61">
                    <c:v>0.991549</c:v>
                  </c:pt>
                  <c:pt idx="62">
                    <c:v>0.334378</c:v>
                  </c:pt>
                  <c:pt idx="63">
                    <c:v>0.960605</c:v>
                  </c:pt>
                  <c:pt idx="64">
                    <c:v>0.548445</c:v>
                  </c:pt>
                  <c:pt idx="65">
                    <c:v>0.744584</c:v>
                  </c:pt>
                  <c:pt idx="66">
                    <c:v>0.009244</c:v>
                  </c:pt>
                  <c:pt idx="67">
                    <c:v>0.288156</c:v>
                  </c:pt>
                  <c:pt idx="68">
                    <c:v>0.397907</c:v>
                  </c:pt>
                  <c:pt idx="69">
                    <c:v>0.489575</c:v>
                  </c:pt>
                  <c:pt idx="70">
                    <c:v>0.612694</c:v>
                  </c:pt>
                  <c:pt idx="71">
                    <c:v>1.491317</c:v>
                  </c:pt>
                  <c:pt idx="72">
                    <c:v>2.78196</c:v>
                  </c:pt>
                  <c:pt idx="73">
                    <c:v>3.779284</c:v>
                  </c:pt>
                </c:numCache>
              </c:numRef>
            </c:plus>
            <c:minus>
              <c:numRef>
                <c:f>E_A!$C$2:$C$75</c:f>
                <c:numCache>
                  <c:formatCode>General</c:formatCode>
                  <c:ptCount val="74"/>
                  <c:pt idx="0">
                    <c:v>0.0</c:v>
                  </c:pt>
                  <c:pt idx="1">
                    <c:v>0.0</c:v>
                  </c:pt>
                  <c:pt idx="2">
                    <c:v>1.103189</c:v>
                  </c:pt>
                  <c:pt idx="3">
                    <c:v>0.0</c:v>
                  </c:pt>
                  <c:pt idx="4">
                    <c:v>0.0</c:v>
                  </c:pt>
                  <c:pt idx="5">
                    <c:v>0.0</c:v>
                  </c:pt>
                  <c:pt idx="6">
                    <c:v>0.0</c:v>
                  </c:pt>
                  <c:pt idx="7">
                    <c:v>0.0</c:v>
                  </c:pt>
                  <c:pt idx="8">
                    <c:v>0.0</c:v>
                  </c:pt>
                  <c:pt idx="9">
                    <c:v>0.0</c:v>
                  </c:pt>
                  <c:pt idx="10">
                    <c:v>0.0</c:v>
                  </c:pt>
                  <c:pt idx="11">
                    <c:v>1.989509</c:v>
                  </c:pt>
                  <c:pt idx="12">
                    <c:v>0.432088</c:v>
                  </c:pt>
                  <c:pt idx="13">
                    <c:v>0.363965</c:v>
                  </c:pt>
                  <c:pt idx="14">
                    <c:v>0.0</c:v>
                  </c:pt>
                  <c:pt idx="15">
                    <c:v>0.0</c:v>
                  </c:pt>
                  <c:pt idx="16">
                    <c:v>0.296043</c:v>
                  </c:pt>
                  <c:pt idx="17">
                    <c:v>0.904251</c:v>
                  </c:pt>
                  <c:pt idx="18">
                    <c:v>0.794102</c:v>
                  </c:pt>
                  <c:pt idx="19">
                    <c:v>0.812741</c:v>
                  </c:pt>
                  <c:pt idx="20">
                    <c:v>0.921546</c:v>
                  </c:pt>
                  <c:pt idx="21">
                    <c:v>1.582614</c:v>
                  </c:pt>
                  <c:pt idx="22">
                    <c:v>0.0</c:v>
                  </c:pt>
                  <c:pt idx="23">
                    <c:v>0.470488</c:v>
                  </c:pt>
                  <c:pt idx="24">
                    <c:v>1.711248</c:v>
                  </c:pt>
                  <c:pt idx="25">
                    <c:v>1.198698</c:v>
                  </c:pt>
                  <c:pt idx="26">
                    <c:v>0.913041</c:v>
                  </c:pt>
                  <c:pt idx="27">
                    <c:v>0.443855</c:v>
                  </c:pt>
                  <c:pt idx="28">
                    <c:v>1.056063</c:v>
                  </c:pt>
                  <c:pt idx="29">
                    <c:v>1.436727</c:v>
                  </c:pt>
                  <c:pt idx="30">
                    <c:v>0.682808</c:v>
                  </c:pt>
                  <c:pt idx="31">
                    <c:v>1.098232</c:v>
                  </c:pt>
                  <c:pt idx="32">
                    <c:v>1.428329</c:v>
                  </c:pt>
                  <c:pt idx="33">
                    <c:v>1.058314</c:v>
                  </c:pt>
                  <c:pt idx="34">
                    <c:v>0.0</c:v>
                  </c:pt>
                  <c:pt idx="35">
                    <c:v>0.689568</c:v>
                  </c:pt>
                  <c:pt idx="36">
                    <c:v>0.67605</c:v>
                  </c:pt>
                  <c:pt idx="37">
                    <c:v>1.081609</c:v>
                  </c:pt>
                  <c:pt idx="38">
                    <c:v>1.969689</c:v>
                  </c:pt>
                  <c:pt idx="39">
                    <c:v>0.0</c:v>
                  </c:pt>
                  <c:pt idx="40">
                    <c:v>0.717283</c:v>
                  </c:pt>
                  <c:pt idx="41">
                    <c:v>0.121982</c:v>
                  </c:pt>
                  <c:pt idx="42">
                    <c:v>0.963074</c:v>
                  </c:pt>
                  <c:pt idx="43">
                    <c:v>0.656886</c:v>
                  </c:pt>
                  <c:pt idx="44">
                    <c:v>0.412798</c:v>
                  </c:pt>
                  <c:pt idx="45">
                    <c:v>0.098993</c:v>
                  </c:pt>
                  <c:pt idx="46">
                    <c:v>0.698985</c:v>
                  </c:pt>
                  <c:pt idx="47">
                    <c:v>0.432674</c:v>
                  </c:pt>
                  <c:pt idx="48">
                    <c:v>0.572529</c:v>
                  </c:pt>
                  <c:pt idx="49">
                    <c:v>0.343611</c:v>
                  </c:pt>
                  <c:pt idx="50">
                    <c:v>0.659825</c:v>
                  </c:pt>
                  <c:pt idx="51">
                    <c:v>0.391475</c:v>
                  </c:pt>
                  <c:pt idx="52">
                    <c:v>0.334166</c:v>
                  </c:pt>
                  <c:pt idx="53">
                    <c:v>0.097046</c:v>
                  </c:pt>
                  <c:pt idx="54">
                    <c:v>0.903114</c:v>
                  </c:pt>
                  <c:pt idx="55">
                    <c:v>1.278863</c:v>
                  </c:pt>
                  <c:pt idx="56">
                    <c:v>0.180025</c:v>
                  </c:pt>
                  <c:pt idx="57">
                    <c:v>0.073527</c:v>
                  </c:pt>
                  <c:pt idx="58">
                    <c:v>0.383095</c:v>
                  </c:pt>
                  <c:pt idx="59">
                    <c:v>0.01909</c:v>
                  </c:pt>
                  <c:pt idx="60">
                    <c:v>0.006256</c:v>
                  </c:pt>
                  <c:pt idx="61">
                    <c:v>0.991549</c:v>
                  </c:pt>
                  <c:pt idx="62">
                    <c:v>0.334378</c:v>
                  </c:pt>
                  <c:pt idx="63">
                    <c:v>0.960605</c:v>
                  </c:pt>
                  <c:pt idx="64">
                    <c:v>0.548445</c:v>
                  </c:pt>
                  <c:pt idx="65">
                    <c:v>0.744584</c:v>
                  </c:pt>
                  <c:pt idx="66">
                    <c:v>0.009244</c:v>
                  </c:pt>
                  <c:pt idx="67">
                    <c:v>0.288156</c:v>
                  </c:pt>
                  <c:pt idx="68">
                    <c:v>0.397907</c:v>
                  </c:pt>
                  <c:pt idx="69">
                    <c:v>0.489575</c:v>
                  </c:pt>
                  <c:pt idx="70">
                    <c:v>0.612694</c:v>
                  </c:pt>
                  <c:pt idx="71">
                    <c:v>1.491317</c:v>
                  </c:pt>
                  <c:pt idx="72">
                    <c:v>2.78196</c:v>
                  </c:pt>
                  <c:pt idx="73">
                    <c:v>3.779284</c:v>
                  </c:pt>
                </c:numCache>
              </c:numRef>
            </c:minus>
          </c:errBars>
          <c:cat>
            <c:strRef>
              <c:f>E_A!$A$2:$A$75</c:f>
              <c:strCache>
                <c:ptCount val="74"/>
                <c:pt idx="0">
                  <c:v>GPR123</c:v>
                </c:pt>
                <c:pt idx="1">
                  <c:v>XKR4</c:v>
                </c:pt>
                <c:pt idx="2">
                  <c:v>RIMKLA</c:v>
                </c:pt>
                <c:pt idx="3">
                  <c:v>SPOCK1</c:v>
                </c:pt>
                <c:pt idx="4">
                  <c:v>ATOH7</c:v>
                </c:pt>
                <c:pt idx="5">
                  <c:v>NAP1L5</c:v>
                </c:pt>
                <c:pt idx="6">
                  <c:v>LHFPL5</c:v>
                </c:pt>
                <c:pt idx="7">
                  <c:v>RTN4RL2</c:v>
                </c:pt>
                <c:pt idx="8">
                  <c:v>KCNQ3</c:v>
                </c:pt>
                <c:pt idx="9">
                  <c:v>SH2D5</c:v>
                </c:pt>
                <c:pt idx="10">
                  <c:v>CNGB1</c:v>
                </c:pt>
                <c:pt idx="11">
                  <c:v>NPTXR</c:v>
                </c:pt>
                <c:pt idx="12">
                  <c:v>SLC1A2</c:v>
                </c:pt>
                <c:pt idx="13">
                  <c:v>C1orf61</c:v>
                </c:pt>
                <c:pt idx="14">
                  <c:v>FBXL16</c:v>
                </c:pt>
                <c:pt idx="15">
                  <c:v>PACSIN1</c:v>
                </c:pt>
                <c:pt idx="16">
                  <c:v>OSTN</c:v>
                </c:pt>
                <c:pt idx="17">
                  <c:v>GRIN2B</c:v>
                </c:pt>
                <c:pt idx="18">
                  <c:v>YPEL4</c:v>
                </c:pt>
                <c:pt idx="19">
                  <c:v>NMNAT2</c:v>
                </c:pt>
                <c:pt idx="20">
                  <c:v>KCTD8</c:v>
                </c:pt>
                <c:pt idx="21">
                  <c:v>CACNG8</c:v>
                </c:pt>
                <c:pt idx="22">
                  <c:v>PMP2</c:v>
                </c:pt>
                <c:pt idx="23">
                  <c:v>CACNG3</c:v>
                </c:pt>
                <c:pt idx="24">
                  <c:v>C1orf95</c:v>
                </c:pt>
                <c:pt idx="25">
                  <c:v>PALM2</c:v>
                </c:pt>
                <c:pt idx="26">
                  <c:v>TUBB3</c:v>
                </c:pt>
                <c:pt idx="27">
                  <c:v>CDK5R2</c:v>
                </c:pt>
                <c:pt idx="28">
                  <c:v>CPLX2</c:v>
                </c:pt>
                <c:pt idx="29">
                  <c:v>CDK5R1</c:v>
                </c:pt>
                <c:pt idx="30">
                  <c:v>OPCML</c:v>
                </c:pt>
                <c:pt idx="31">
                  <c:v>EIF4E1B</c:v>
                </c:pt>
                <c:pt idx="32">
                  <c:v>GNG4</c:v>
                </c:pt>
                <c:pt idx="33">
                  <c:v>CAMK2N2</c:v>
                </c:pt>
                <c:pt idx="34">
                  <c:v>CABP7</c:v>
                </c:pt>
                <c:pt idx="35">
                  <c:v>CAMK2A</c:v>
                </c:pt>
                <c:pt idx="36">
                  <c:v>ATP1A3</c:v>
                </c:pt>
                <c:pt idx="37">
                  <c:v>XKR7</c:v>
                </c:pt>
                <c:pt idx="38">
                  <c:v>KHDRBS2</c:v>
                </c:pt>
                <c:pt idx="39">
                  <c:v>CECR6</c:v>
                </c:pt>
                <c:pt idx="40">
                  <c:v>JAKMIP3</c:v>
                </c:pt>
                <c:pt idx="41">
                  <c:v>FUT9</c:v>
                </c:pt>
                <c:pt idx="42">
                  <c:v>IL17D</c:v>
                </c:pt>
                <c:pt idx="43">
                  <c:v>ADCY1</c:v>
                </c:pt>
                <c:pt idx="44">
                  <c:v>PRR18</c:v>
                </c:pt>
                <c:pt idx="45">
                  <c:v>KCNJ6</c:v>
                </c:pt>
                <c:pt idx="46">
                  <c:v>KCNA1</c:v>
                </c:pt>
                <c:pt idx="47">
                  <c:v>FAM19A1</c:v>
                </c:pt>
                <c:pt idx="48">
                  <c:v>NKAIN2</c:v>
                </c:pt>
                <c:pt idx="49">
                  <c:v>CALN1</c:v>
                </c:pt>
                <c:pt idx="50">
                  <c:v>B3GAT1</c:v>
                </c:pt>
                <c:pt idx="51">
                  <c:v>EFNB3</c:v>
                </c:pt>
                <c:pt idx="52">
                  <c:v>SYT7</c:v>
                </c:pt>
                <c:pt idx="53">
                  <c:v>NECAB1</c:v>
                </c:pt>
                <c:pt idx="54">
                  <c:v>SPRN</c:v>
                </c:pt>
                <c:pt idx="55">
                  <c:v>LSAMP</c:v>
                </c:pt>
                <c:pt idx="56">
                  <c:v>OR14I1</c:v>
                </c:pt>
                <c:pt idx="57">
                  <c:v>LHFPL3</c:v>
                </c:pt>
                <c:pt idx="58">
                  <c:v>LUZP2</c:v>
                </c:pt>
                <c:pt idx="59">
                  <c:v>KCNJ9</c:v>
                </c:pt>
                <c:pt idx="60">
                  <c:v>SHISA9</c:v>
                </c:pt>
                <c:pt idx="61">
                  <c:v>GALNT9</c:v>
                </c:pt>
                <c:pt idx="62">
                  <c:v>LRRC55</c:v>
                </c:pt>
                <c:pt idx="63">
                  <c:v>AJAP1</c:v>
                </c:pt>
                <c:pt idx="64">
                  <c:v>LIX1</c:v>
                </c:pt>
                <c:pt idx="65">
                  <c:v>DLGAP2</c:v>
                </c:pt>
                <c:pt idx="66">
                  <c:v>TNR</c:v>
                </c:pt>
                <c:pt idx="67">
                  <c:v>KCNK12</c:v>
                </c:pt>
                <c:pt idx="68">
                  <c:v>SBK1</c:v>
                </c:pt>
                <c:pt idx="69">
                  <c:v>PURG</c:v>
                </c:pt>
                <c:pt idx="70">
                  <c:v>ARC</c:v>
                </c:pt>
                <c:pt idx="71">
                  <c:v>SERP2</c:v>
                </c:pt>
                <c:pt idx="72">
                  <c:v>KCTD16</c:v>
                </c:pt>
                <c:pt idx="73">
                  <c:v>KIAA1644</c:v>
                </c:pt>
              </c:strCache>
            </c:strRef>
          </c:cat>
          <c:val>
            <c:numRef>
              <c:f>E_A!$B$2:$B$75</c:f>
              <c:numCache>
                <c:formatCode>General</c:formatCode>
                <c:ptCount val="7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0.053539</c:v>
                </c:pt>
                <c:pt idx="41">
                  <c:v>0.088671</c:v>
                </c:pt>
                <c:pt idx="42">
                  <c:v>0.110247</c:v>
                </c:pt>
                <c:pt idx="43">
                  <c:v>0.176606</c:v>
                </c:pt>
                <c:pt idx="44">
                  <c:v>0.219748</c:v>
                </c:pt>
                <c:pt idx="45">
                  <c:v>0.309834</c:v>
                </c:pt>
                <c:pt idx="46">
                  <c:v>0.329329</c:v>
                </c:pt>
                <c:pt idx="47">
                  <c:v>0.346252</c:v>
                </c:pt>
                <c:pt idx="48">
                  <c:v>0.445217</c:v>
                </c:pt>
                <c:pt idx="49">
                  <c:v>0.480652</c:v>
                </c:pt>
                <c:pt idx="50">
                  <c:v>0.518894</c:v>
                </c:pt>
                <c:pt idx="51">
                  <c:v>0.547406</c:v>
                </c:pt>
                <c:pt idx="52">
                  <c:v>0.558456</c:v>
                </c:pt>
                <c:pt idx="53">
                  <c:v>0.607135</c:v>
                </c:pt>
                <c:pt idx="54">
                  <c:v>0.630833</c:v>
                </c:pt>
                <c:pt idx="55">
                  <c:v>0.689398</c:v>
                </c:pt>
                <c:pt idx="56">
                  <c:v>0.721964</c:v>
                </c:pt>
                <c:pt idx="57">
                  <c:v>0.735396</c:v>
                </c:pt>
                <c:pt idx="58">
                  <c:v>0.989451</c:v>
                </c:pt>
                <c:pt idx="59">
                  <c:v>1.043734</c:v>
                </c:pt>
                <c:pt idx="60">
                  <c:v>1.076771</c:v>
                </c:pt>
                <c:pt idx="61">
                  <c:v>1.33065</c:v>
                </c:pt>
                <c:pt idx="62">
                  <c:v>1.345328</c:v>
                </c:pt>
                <c:pt idx="63">
                  <c:v>1.356007</c:v>
                </c:pt>
                <c:pt idx="64">
                  <c:v>1.432954</c:v>
                </c:pt>
                <c:pt idx="65">
                  <c:v>1.45538</c:v>
                </c:pt>
                <c:pt idx="66">
                  <c:v>1.475439</c:v>
                </c:pt>
                <c:pt idx="67">
                  <c:v>1.503852</c:v>
                </c:pt>
                <c:pt idx="68">
                  <c:v>1.604886</c:v>
                </c:pt>
                <c:pt idx="69">
                  <c:v>2.566113</c:v>
                </c:pt>
                <c:pt idx="70">
                  <c:v>2.925783</c:v>
                </c:pt>
                <c:pt idx="71">
                  <c:v>3.985027</c:v>
                </c:pt>
                <c:pt idx="72">
                  <c:v>4.201376</c:v>
                </c:pt>
                <c:pt idx="73">
                  <c:v>8.490826</c:v>
                </c:pt>
              </c:numCache>
            </c:numRef>
          </c:val>
        </c:ser>
        <c:dLbls>
          <c:showLegendKey val="0"/>
          <c:showVal val="0"/>
          <c:showCatName val="0"/>
          <c:showSerName val="0"/>
          <c:showPercent val="0"/>
          <c:showBubbleSize val="0"/>
        </c:dLbls>
        <c:gapWidth val="150"/>
        <c:axId val="-2100760312"/>
        <c:axId val="-2100757336"/>
      </c:barChart>
      <c:catAx>
        <c:axId val="-2100760312"/>
        <c:scaling>
          <c:orientation val="minMax"/>
        </c:scaling>
        <c:delete val="0"/>
        <c:axPos val="l"/>
        <c:majorTickMark val="out"/>
        <c:minorTickMark val="none"/>
        <c:tickLblPos val="nextTo"/>
        <c:crossAx val="-2100757336"/>
        <c:crosses val="autoZero"/>
        <c:auto val="1"/>
        <c:lblAlgn val="ctr"/>
        <c:lblOffset val="100"/>
        <c:noMultiLvlLbl val="0"/>
      </c:catAx>
      <c:valAx>
        <c:axId val="-2100757336"/>
        <c:scaling>
          <c:orientation val="minMax"/>
          <c:max val="13.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overlay val="0"/>
        </c:title>
        <c:numFmt formatCode="General" sourceLinked="1"/>
        <c:majorTickMark val="out"/>
        <c:minorTickMark val="none"/>
        <c:tickLblPos val="nextTo"/>
        <c:crossAx val="-2100760312"/>
        <c:crosses val="autoZero"/>
        <c:crossBetween val="between"/>
      </c:valAx>
    </c:plotArea>
    <c:plotVisOnly val="1"/>
    <c:dispBlanksAs val="gap"/>
    <c:showDLblsOverMax val="0"/>
  </c:chart>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c:spPr>
          <c:invertIfNegative val="0"/>
          <c:errBars>
            <c:errBarType val="both"/>
            <c:errValType val="cust"/>
            <c:noEndCap val="0"/>
            <c:plus>
              <c:numRef>
                <c:f>E_W!$C$2:$C$75</c:f>
                <c:numCache>
                  <c:formatCode>General</c:formatCode>
                  <c:ptCount val="74"/>
                  <c:pt idx="0">
                    <c:v>0.0</c:v>
                  </c:pt>
                  <c:pt idx="1">
                    <c:v>1.525203</c:v>
                  </c:pt>
                  <c:pt idx="2">
                    <c:v>0.0</c:v>
                  </c:pt>
                  <c:pt idx="3">
                    <c:v>0.305235</c:v>
                  </c:pt>
                  <c:pt idx="4">
                    <c:v>0.0</c:v>
                  </c:pt>
                  <c:pt idx="5">
                    <c:v>0.0</c:v>
                  </c:pt>
                  <c:pt idx="6">
                    <c:v>0.0</c:v>
                  </c:pt>
                  <c:pt idx="7">
                    <c:v>0.323734</c:v>
                  </c:pt>
                  <c:pt idx="8">
                    <c:v>1.114185</c:v>
                  </c:pt>
                  <c:pt idx="9">
                    <c:v>0.506211</c:v>
                  </c:pt>
                  <c:pt idx="10">
                    <c:v>0.989492</c:v>
                  </c:pt>
                  <c:pt idx="11">
                    <c:v>0.0</c:v>
                  </c:pt>
                  <c:pt idx="12">
                    <c:v>0.889887</c:v>
                  </c:pt>
                  <c:pt idx="13">
                    <c:v>0.228712</c:v>
                  </c:pt>
                  <c:pt idx="14">
                    <c:v>0.608434</c:v>
                  </c:pt>
                  <c:pt idx="15">
                    <c:v>0.909542</c:v>
                  </c:pt>
                  <c:pt idx="16">
                    <c:v>0.161794</c:v>
                  </c:pt>
                  <c:pt idx="17">
                    <c:v>0.51366</c:v>
                  </c:pt>
                  <c:pt idx="18">
                    <c:v>0.558992</c:v>
                  </c:pt>
                  <c:pt idx="19">
                    <c:v>0.729074</c:v>
                  </c:pt>
                  <c:pt idx="20">
                    <c:v>0.567434</c:v>
                  </c:pt>
                  <c:pt idx="21">
                    <c:v>0.348779</c:v>
                  </c:pt>
                  <c:pt idx="22">
                    <c:v>0.403073</c:v>
                  </c:pt>
                  <c:pt idx="23">
                    <c:v>0.313489</c:v>
                  </c:pt>
                  <c:pt idx="24">
                    <c:v>0.647038</c:v>
                  </c:pt>
                  <c:pt idx="25">
                    <c:v>0.441081</c:v>
                  </c:pt>
                  <c:pt idx="26">
                    <c:v>0.00906</c:v>
                  </c:pt>
                  <c:pt idx="27">
                    <c:v>0.180535</c:v>
                  </c:pt>
                  <c:pt idx="28">
                    <c:v>0.085896</c:v>
                  </c:pt>
                  <c:pt idx="29">
                    <c:v>0.715694</c:v>
                  </c:pt>
                  <c:pt idx="30">
                    <c:v>0.604001</c:v>
                  </c:pt>
                  <c:pt idx="31">
                    <c:v>0.987576</c:v>
                  </c:pt>
                  <c:pt idx="32">
                    <c:v>0.328504</c:v>
                  </c:pt>
                  <c:pt idx="33">
                    <c:v>0.306172</c:v>
                  </c:pt>
                  <c:pt idx="34">
                    <c:v>0.192993</c:v>
                  </c:pt>
                  <c:pt idx="35">
                    <c:v>0.771056</c:v>
                  </c:pt>
                  <c:pt idx="36">
                    <c:v>0.546394</c:v>
                  </c:pt>
                  <c:pt idx="37">
                    <c:v>0.940127</c:v>
                  </c:pt>
                  <c:pt idx="38">
                    <c:v>0.108997</c:v>
                  </c:pt>
                  <c:pt idx="39">
                    <c:v>0.65551</c:v>
                  </c:pt>
                  <c:pt idx="40">
                    <c:v>0.47459</c:v>
                  </c:pt>
                  <c:pt idx="41">
                    <c:v>0.932996</c:v>
                  </c:pt>
                  <c:pt idx="42">
                    <c:v>0.897193</c:v>
                  </c:pt>
                  <c:pt idx="43">
                    <c:v>0.827269</c:v>
                  </c:pt>
                  <c:pt idx="44">
                    <c:v>0.048809</c:v>
                  </c:pt>
                  <c:pt idx="45">
                    <c:v>0.942022</c:v>
                  </c:pt>
                  <c:pt idx="46">
                    <c:v>0.602398</c:v>
                  </c:pt>
                  <c:pt idx="47">
                    <c:v>0.612258</c:v>
                  </c:pt>
                  <c:pt idx="48">
                    <c:v>0.367599</c:v>
                  </c:pt>
                  <c:pt idx="49">
                    <c:v>0.448832</c:v>
                  </c:pt>
                  <c:pt idx="50">
                    <c:v>0.036361</c:v>
                  </c:pt>
                  <c:pt idx="51">
                    <c:v>0.359881</c:v>
                  </c:pt>
                  <c:pt idx="52">
                    <c:v>0.613194</c:v>
                  </c:pt>
                  <c:pt idx="53">
                    <c:v>0.889573</c:v>
                  </c:pt>
                  <c:pt idx="54">
                    <c:v>0.169078</c:v>
                  </c:pt>
                  <c:pt idx="55">
                    <c:v>0.08586</c:v>
                  </c:pt>
                  <c:pt idx="56">
                    <c:v>0.677082</c:v>
                  </c:pt>
                  <c:pt idx="57">
                    <c:v>0.153244</c:v>
                  </c:pt>
                  <c:pt idx="58">
                    <c:v>0.830604</c:v>
                  </c:pt>
                  <c:pt idx="59">
                    <c:v>0.03367</c:v>
                  </c:pt>
                  <c:pt idx="60">
                    <c:v>0.514023</c:v>
                  </c:pt>
                  <c:pt idx="61">
                    <c:v>0.303297</c:v>
                  </c:pt>
                  <c:pt idx="62">
                    <c:v>0.551867</c:v>
                  </c:pt>
                  <c:pt idx="63">
                    <c:v>0.764267</c:v>
                  </c:pt>
                  <c:pt idx="64">
                    <c:v>0.789778</c:v>
                  </c:pt>
                  <c:pt idx="65">
                    <c:v>0.725164</c:v>
                  </c:pt>
                  <c:pt idx="66">
                    <c:v>0.204838</c:v>
                  </c:pt>
                  <c:pt idx="67">
                    <c:v>0.25004</c:v>
                  </c:pt>
                  <c:pt idx="68">
                    <c:v>2.067281</c:v>
                  </c:pt>
                  <c:pt idx="69">
                    <c:v>0.296521</c:v>
                  </c:pt>
                  <c:pt idx="70">
                    <c:v>0.584156</c:v>
                  </c:pt>
                  <c:pt idx="71">
                    <c:v>0.822442</c:v>
                  </c:pt>
                  <c:pt idx="72">
                    <c:v>0.448665</c:v>
                  </c:pt>
                  <c:pt idx="73">
                    <c:v>3.095072</c:v>
                  </c:pt>
                </c:numCache>
              </c:numRef>
            </c:plus>
            <c:minus>
              <c:numRef>
                <c:f>E_W!$C$2:$C$75</c:f>
                <c:numCache>
                  <c:formatCode>General</c:formatCode>
                  <c:ptCount val="74"/>
                  <c:pt idx="0">
                    <c:v>0.0</c:v>
                  </c:pt>
                  <c:pt idx="1">
                    <c:v>1.525203</c:v>
                  </c:pt>
                  <c:pt idx="2">
                    <c:v>0.0</c:v>
                  </c:pt>
                  <c:pt idx="3">
                    <c:v>0.305235</c:v>
                  </c:pt>
                  <c:pt idx="4">
                    <c:v>0.0</c:v>
                  </c:pt>
                  <c:pt idx="5">
                    <c:v>0.0</c:v>
                  </c:pt>
                  <c:pt idx="6">
                    <c:v>0.0</c:v>
                  </c:pt>
                  <c:pt idx="7">
                    <c:v>0.323734</c:v>
                  </c:pt>
                  <c:pt idx="8">
                    <c:v>1.114185</c:v>
                  </c:pt>
                  <c:pt idx="9">
                    <c:v>0.506211</c:v>
                  </c:pt>
                  <c:pt idx="10">
                    <c:v>0.989492</c:v>
                  </c:pt>
                  <c:pt idx="11">
                    <c:v>0.0</c:v>
                  </c:pt>
                  <c:pt idx="12">
                    <c:v>0.889887</c:v>
                  </c:pt>
                  <c:pt idx="13">
                    <c:v>0.228712</c:v>
                  </c:pt>
                  <c:pt idx="14">
                    <c:v>0.608434</c:v>
                  </c:pt>
                  <c:pt idx="15">
                    <c:v>0.909542</c:v>
                  </c:pt>
                  <c:pt idx="16">
                    <c:v>0.161794</c:v>
                  </c:pt>
                  <c:pt idx="17">
                    <c:v>0.51366</c:v>
                  </c:pt>
                  <c:pt idx="18">
                    <c:v>0.558992</c:v>
                  </c:pt>
                  <c:pt idx="19">
                    <c:v>0.729074</c:v>
                  </c:pt>
                  <c:pt idx="20">
                    <c:v>0.567434</c:v>
                  </c:pt>
                  <c:pt idx="21">
                    <c:v>0.348779</c:v>
                  </c:pt>
                  <c:pt idx="22">
                    <c:v>0.403073</c:v>
                  </c:pt>
                  <c:pt idx="23">
                    <c:v>0.313489</c:v>
                  </c:pt>
                  <c:pt idx="24">
                    <c:v>0.647038</c:v>
                  </c:pt>
                  <c:pt idx="25">
                    <c:v>0.441081</c:v>
                  </c:pt>
                  <c:pt idx="26">
                    <c:v>0.00906</c:v>
                  </c:pt>
                  <c:pt idx="27">
                    <c:v>0.180535</c:v>
                  </c:pt>
                  <c:pt idx="28">
                    <c:v>0.085896</c:v>
                  </c:pt>
                  <c:pt idx="29">
                    <c:v>0.715694</c:v>
                  </c:pt>
                  <c:pt idx="30">
                    <c:v>0.604001</c:v>
                  </c:pt>
                  <c:pt idx="31">
                    <c:v>0.987576</c:v>
                  </c:pt>
                  <c:pt idx="32">
                    <c:v>0.328504</c:v>
                  </c:pt>
                  <c:pt idx="33">
                    <c:v>0.306172</c:v>
                  </c:pt>
                  <c:pt idx="34">
                    <c:v>0.192993</c:v>
                  </c:pt>
                  <c:pt idx="35">
                    <c:v>0.771056</c:v>
                  </c:pt>
                  <c:pt idx="36">
                    <c:v>0.546394</c:v>
                  </c:pt>
                  <c:pt idx="37">
                    <c:v>0.940127</c:v>
                  </c:pt>
                  <c:pt idx="38">
                    <c:v>0.108997</c:v>
                  </c:pt>
                  <c:pt idx="39">
                    <c:v>0.65551</c:v>
                  </c:pt>
                  <c:pt idx="40">
                    <c:v>0.47459</c:v>
                  </c:pt>
                  <c:pt idx="41">
                    <c:v>0.932996</c:v>
                  </c:pt>
                  <c:pt idx="42">
                    <c:v>0.897193</c:v>
                  </c:pt>
                  <c:pt idx="43">
                    <c:v>0.827269</c:v>
                  </c:pt>
                  <c:pt idx="44">
                    <c:v>0.048809</c:v>
                  </c:pt>
                  <c:pt idx="45">
                    <c:v>0.942022</c:v>
                  </c:pt>
                  <c:pt idx="46">
                    <c:v>0.602398</c:v>
                  </c:pt>
                  <c:pt idx="47">
                    <c:v>0.612258</c:v>
                  </c:pt>
                  <c:pt idx="48">
                    <c:v>0.367599</c:v>
                  </c:pt>
                  <c:pt idx="49">
                    <c:v>0.448832</c:v>
                  </c:pt>
                  <c:pt idx="50">
                    <c:v>0.036361</c:v>
                  </c:pt>
                  <c:pt idx="51">
                    <c:v>0.359881</c:v>
                  </c:pt>
                  <c:pt idx="52">
                    <c:v>0.613194</c:v>
                  </c:pt>
                  <c:pt idx="53">
                    <c:v>0.889573</c:v>
                  </c:pt>
                  <c:pt idx="54">
                    <c:v>0.169078</c:v>
                  </c:pt>
                  <c:pt idx="55">
                    <c:v>0.08586</c:v>
                  </c:pt>
                  <c:pt idx="56">
                    <c:v>0.677082</c:v>
                  </c:pt>
                  <c:pt idx="57">
                    <c:v>0.153244</c:v>
                  </c:pt>
                  <c:pt idx="58">
                    <c:v>0.830604</c:v>
                  </c:pt>
                  <c:pt idx="59">
                    <c:v>0.03367</c:v>
                  </c:pt>
                  <c:pt idx="60">
                    <c:v>0.514023</c:v>
                  </c:pt>
                  <c:pt idx="61">
                    <c:v>0.303297</c:v>
                  </c:pt>
                  <c:pt idx="62">
                    <c:v>0.551867</c:v>
                  </c:pt>
                  <c:pt idx="63">
                    <c:v>0.764267</c:v>
                  </c:pt>
                  <c:pt idx="64">
                    <c:v>0.789778</c:v>
                  </c:pt>
                  <c:pt idx="65">
                    <c:v>0.725164</c:v>
                  </c:pt>
                  <c:pt idx="66">
                    <c:v>0.204838</c:v>
                  </c:pt>
                  <c:pt idx="67">
                    <c:v>0.25004</c:v>
                  </c:pt>
                  <c:pt idx="68">
                    <c:v>2.067281</c:v>
                  </c:pt>
                  <c:pt idx="69">
                    <c:v>0.296521</c:v>
                  </c:pt>
                  <c:pt idx="70">
                    <c:v>0.584156</c:v>
                  </c:pt>
                  <c:pt idx="71">
                    <c:v>0.822442</c:v>
                  </c:pt>
                  <c:pt idx="72">
                    <c:v>0.448665</c:v>
                  </c:pt>
                  <c:pt idx="73">
                    <c:v>3.095072</c:v>
                  </c:pt>
                </c:numCache>
              </c:numRef>
            </c:minus>
          </c:errBars>
          <c:cat>
            <c:strRef>
              <c:f>E_W!$A$2:$A$75</c:f>
              <c:strCache>
                <c:ptCount val="74"/>
                <c:pt idx="0">
                  <c:v>IL17D</c:v>
                </c:pt>
                <c:pt idx="1">
                  <c:v>LRRC55</c:v>
                </c:pt>
                <c:pt idx="2">
                  <c:v>JAKMIP3</c:v>
                </c:pt>
                <c:pt idx="3">
                  <c:v>RIMKLA</c:v>
                </c:pt>
                <c:pt idx="4">
                  <c:v>KIAA1644</c:v>
                </c:pt>
                <c:pt idx="5">
                  <c:v>FAM19A1</c:v>
                </c:pt>
                <c:pt idx="6">
                  <c:v>SBK1</c:v>
                </c:pt>
                <c:pt idx="7">
                  <c:v>LHFPL5</c:v>
                </c:pt>
                <c:pt idx="8">
                  <c:v>KCNA1</c:v>
                </c:pt>
                <c:pt idx="9">
                  <c:v>B3GAT1</c:v>
                </c:pt>
                <c:pt idx="10">
                  <c:v>GRIN2B</c:v>
                </c:pt>
                <c:pt idx="11">
                  <c:v>KCTD8</c:v>
                </c:pt>
                <c:pt idx="12">
                  <c:v>AJAP1</c:v>
                </c:pt>
                <c:pt idx="13">
                  <c:v>PRR18</c:v>
                </c:pt>
                <c:pt idx="14">
                  <c:v>FUT9</c:v>
                </c:pt>
                <c:pt idx="15">
                  <c:v>CACNG3</c:v>
                </c:pt>
                <c:pt idx="16">
                  <c:v>LSAMP</c:v>
                </c:pt>
                <c:pt idx="17">
                  <c:v>SH2D5</c:v>
                </c:pt>
                <c:pt idx="18">
                  <c:v>SLC1A2</c:v>
                </c:pt>
                <c:pt idx="19">
                  <c:v>PACSIN1</c:v>
                </c:pt>
                <c:pt idx="20">
                  <c:v>C1orf61</c:v>
                </c:pt>
                <c:pt idx="21">
                  <c:v>NKAIN2</c:v>
                </c:pt>
                <c:pt idx="22">
                  <c:v>KHDRBS2</c:v>
                </c:pt>
                <c:pt idx="23">
                  <c:v>ATOH7</c:v>
                </c:pt>
                <c:pt idx="24">
                  <c:v>SPOCK1</c:v>
                </c:pt>
                <c:pt idx="25">
                  <c:v>GPR123</c:v>
                </c:pt>
                <c:pt idx="26">
                  <c:v>CNGB1</c:v>
                </c:pt>
                <c:pt idx="27">
                  <c:v>EIF4E1B</c:v>
                </c:pt>
                <c:pt idx="28">
                  <c:v>KCNJ6</c:v>
                </c:pt>
                <c:pt idx="29">
                  <c:v>RTN4RL2</c:v>
                </c:pt>
                <c:pt idx="30">
                  <c:v>DLGAP2</c:v>
                </c:pt>
                <c:pt idx="31">
                  <c:v>NECAB1</c:v>
                </c:pt>
                <c:pt idx="32">
                  <c:v>EFNB3</c:v>
                </c:pt>
                <c:pt idx="33">
                  <c:v>SYT7</c:v>
                </c:pt>
                <c:pt idx="34">
                  <c:v>TNR</c:v>
                </c:pt>
                <c:pt idx="35">
                  <c:v>NPTXR</c:v>
                </c:pt>
                <c:pt idx="36">
                  <c:v>PALM2</c:v>
                </c:pt>
                <c:pt idx="37">
                  <c:v>GALNT9</c:v>
                </c:pt>
                <c:pt idx="38">
                  <c:v>LHFPL3</c:v>
                </c:pt>
                <c:pt idx="39">
                  <c:v>OPCML</c:v>
                </c:pt>
                <c:pt idx="40">
                  <c:v>XKR4</c:v>
                </c:pt>
                <c:pt idx="41">
                  <c:v>KCNQ3</c:v>
                </c:pt>
                <c:pt idx="42">
                  <c:v>KCNJ9</c:v>
                </c:pt>
                <c:pt idx="43">
                  <c:v>SPRN</c:v>
                </c:pt>
                <c:pt idx="44">
                  <c:v>CPLX2</c:v>
                </c:pt>
                <c:pt idx="45">
                  <c:v>TUBB3</c:v>
                </c:pt>
                <c:pt idx="46">
                  <c:v>ADCY1</c:v>
                </c:pt>
                <c:pt idx="47">
                  <c:v>ATP1A3</c:v>
                </c:pt>
                <c:pt idx="48">
                  <c:v>KCNK12</c:v>
                </c:pt>
                <c:pt idx="49">
                  <c:v>GNG4</c:v>
                </c:pt>
                <c:pt idx="50">
                  <c:v>NMNAT2</c:v>
                </c:pt>
                <c:pt idx="51">
                  <c:v>LUZP2</c:v>
                </c:pt>
                <c:pt idx="52">
                  <c:v>OR14I1</c:v>
                </c:pt>
                <c:pt idx="53">
                  <c:v>PMP2</c:v>
                </c:pt>
                <c:pt idx="54">
                  <c:v>C1orf95</c:v>
                </c:pt>
                <c:pt idx="55">
                  <c:v>YPEL4</c:v>
                </c:pt>
                <c:pt idx="56">
                  <c:v>OSTN</c:v>
                </c:pt>
                <c:pt idx="57">
                  <c:v>CALN1</c:v>
                </c:pt>
                <c:pt idx="58">
                  <c:v>LIX1</c:v>
                </c:pt>
                <c:pt idx="59">
                  <c:v>CAMK2N2</c:v>
                </c:pt>
                <c:pt idx="60">
                  <c:v>XKR7</c:v>
                </c:pt>
                <c:pt idx="61">
                  <c:v>SERP2</c:v>
                </c:pt>
                <c:pt idx="62">
                  <c:v>ARC</c:v>
                </c:pt>
                <c:pt idx="63">
                  <c:v>CAMK2A</c:v>
                </c:pt>
                <c:pt idx="64">
                  <c:v>CDK5R1</c:v>
                </c:pt>
                <c:pt idx="65">
                  <c:v>CDK5R2</c:v>
                </c:pt>
                <c:pt idx="66">
                  <c:v>NAP1L5</c:v>
                </c:pt>
                <c:pt idx="67">
                  <c:v>SHISA9</c:v>
                </c:pt>
                <c:pt idx="68">
                  <c:v>FBXL16</c:v>
                </c:pt>
                <c:pt idx="69">
                  <c:v>PURG</c:v>
                </c:pt>
                <c:pt idx="70">
                  <c:v>CACNG8</c:v>
                </c:pt>
                <c:pt idx="71">
                  <c:v>KCTD16</c:v>
                </c:pt>
                <c:pt idx="72">
                  <c:v>CECR6</c:v>
                </c:pt>
                <c:pt idx="73">
                  <c:v>CABP7</c:v>
                </c:pt>
              </c:strCache>
            </c:strRef>
          </c:cat>
          <c:val>
            <c:numRef>
              <c:f>E_W!$B$2:$B$75</c:f>
              <c:numCache>
                <c:formatCode>General</c:formatCode>
                <c:ptCount val="7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1.7E-5</c:v>
                </c:pt>
                <c:pt idx="16">
                  <c:v>0.000344</c:v>
                </c:pt>
                <c:pt idx="17">
                  <c:v>0.004022</c:v>
                </c:pt>
                <c:pt idx="18">
                  <c:v>0.006151</c:v>
                </c:pt>
                <c:pt idx="19">
                  <c:v>0.036848</c:v>
                </c:pt>
                <c:pt idx="20">
                  <c:v>0.05045</c:v>
                </c:pt>
                <c:pt idx="21">
                  <c:v>0.067422</c:v>
                </c:pt>
                <c:pt idx="22">
                  <c:v>0.090118</c:v>
                </c:pt>
                <c:pt idx="23">
                  <c:v>0.103882</c:v>
                </c:pt>
                <c:pt idx="24">
                  <c:v>0.108288</c:v>
                </c:pt>
                <c:pt idx="25">
                  <c:v>0.13632</c:v>
                </c:pt>
                <c:pt idx="26">
                  <c:v>0.379044</c:v>
                </c:pt>
                <c:pt idx="27">
                  <c:v>0.395149</c:v>
                </c:pt>
                <c:pt idx="28">
                  <c:v>0.426151</c:v>
                </c:pt>
                <c:pt idx="29">
                  <c:v>0.492593</c:v>
                </c:pt>
                <c:pt idx="30">
                  <c:v>0.497275</c:v>
                </c:pt>
                <c:pt idx="31">
                  <c:v>0.65551</c:v>
                </c:pt>
                <c:pt idx="32">
                  <c:v>0.669357</c:v>
                </c:pt>
                <c:pt idx="33">
                  <c:v>0.710998</c:v>
                </c:pt>
                <c:pt idx="34">
                  <c:v>0.720709</c:v>
                </c:pt>
                <c:pt idx="35">
                  <c:v>0.725549</c:v>
                </c:pt>
                <c:pt idx="36">
                  <c:v>0.789189</c:v>
                </c:pt>
                <c:pt idx="37">
                  <c:v>0.804091</c:v>
                </c:pt>
                <c:pt idx="38">
                  <c:v>0.94009</c:v>
                </c:pt>
                <c:pt idx="39">
                  <c:v>0.966498</c:v>
                </c:pt>
                <c:pt idx="40">
                  <c:v>1.090938</c:v>
                </c:pt>
                <c:pt idx="41">
                  <c:v>1.095721</c:v>
                </c:pt>
                <c:pt idx="42">
                  <c:v>1.101965</c:v>
                </c:pt>
                <c:pt idx="43">
                  <c:v>1.20223</c:v>
                </c:pt>
                <c:pt idx="44">
                  <c:v>1.2539</c:v>
                </c:pt>
                <c:pt idx="45">
                  <c:v>1.287149</c:v>
                </c:pt>
                <c:pt idx="46">
                  <c:v>1.325006</c:v>
                </c:pt>
                <c:pt idx="47">
                  <c:v>1.346362</c:v>
                </c:pt>
                <c:pt idx="48">
                  <c:v>1.354044</c:v>
                </c:pt>
                <c:pt idx="49">
                  <c:v>1.47559</c:v>
                </c:pt>
                <c:pt idx="50">
                  <c:v>1.721235</c:v>
                </c:pt>
                <c:pt idx="51">
                  <c:v>1.7449</c:v>
                </c:pt>
                <c:pt idx="52">
                  <c:v>1.772416</c:v>
                </c:pt>
                <c:pt idx="53">
                  <c:v>1.880774</c:v>
                </c:pt>
                <c:pt idx="54">
                  <c:v>1.911476</c:v>
                </c:pt>
                <c:pt idx="55">
                  <c:v>1.994573</c:v>
                </c:pt>
                <c:pt idx="56">
                  <c:v>2.141451</c:v>
                </c:pt>
                <c:pt idx="57">
                  <c:v>2.197095</c:v>
                </c:pt>
                <c:pt idx="58">
                  <c:v>2.338301</c:v>
                </c:pt>
                <c:pt idx="59">
                  <c:v>2.351205999999998</c:v>
                </c:pt>
                <c:pt idx="60">
                  <c:v>2.394747</c:v>
                </c:pt>
                <c:pt idx="61">
                  <c:v>2.411745999999998</c:v>
                </c:pt>
                <c:pt idx="62">
                  <c:v>2.425963</c:v>
                </c:pt>
                <c:pt idx="63">
                  <c:v>2.481628</c:v>
                </c:pt>
                <c:pt idx="64">
                  <c:v>2.553167</c:v>
                </c:pt>
                <c:pt idx="65">
                  <c:v>2.563469</c:v>
                </c:pt>
                <c:pt idx="66">
                  <c:v>2.747691</c:v>
                </c:pt>
                <c:pt idx="67">
                  <c:v>2.813926</c:v>
                </c:pt>
                <c:pt idx="68">
                  <c:v>3.272558</c:v>
                </c:pt>
                <c:pt idx="69">
                  <c:v>3.533398</c:v>
                </c:pt>
                <c:pt idx="70">
                  <c:v>3.622506</c:v>
                </c:pt>
                <c:pt idx="71">
                  <c:v>3.997143</c:v>
                </c:pt>
                <c:pt idx="72">
                  <c:v>4.017919999999997</c:v>
                </c:pt>
                <c:pt idx="73">
                  <c:v>5.469539</c:v>
                </c:pt>
              </c:numCache>
            </c:numRef>
          </c:val>
        </c:ser>
        <c:dLbls>
          <c:showLegendKey val="0"/>
          <c:showVal val="0"/>
          <c:showCatName val="0"/>
          <c:showSerName val="0"/>
          <c:showPercent val="0"/>
          <c:showBubbleSize val="0"/>
        </c:dLbls>
        <c:gapWidth val="150"/>
        <c:axId val="-2100473800"/>
        <c:axId val="-2100994248"/>
      </c:barChart>
      <c:catAx>
        <c:axId val="-2100473800"/>
        <c:scaling>
          <c:orientation val="minMax"/>
        </c:scaling>
        <c:delete val="0"/>
        <c:axPos val="l"/>
        <c:majorTickMark val="out"/>
        <c:minorTickMark val="none"/>
        <c:tickLblPos val="nextTo"/>
        <c:crossAx val="-2100994248"/>
        <c:crosses val="autoZero"/>
        <c:auto val="1"/>
        <c:lblAlgn val="ctr"/>
        <c:lblOffset val="100"/>
        <c:noMultiLvlLbl val="0"/>
      </c:catAx>
      <c:valAx>
        <c:axId val="-2100994248"/>
        <c:scaling>
          <c:orientation val="minMax"/>
          <c:min val="0.0"/>
        </c:scaling>
        <c:delete val="0"/>
        <c:axPos val="b"/>
        <c:majorGridlines/>
        <c:title>
          <c:tx>
            <c:rich>
              <a:bodyPr/>
              <a:lstStyle/>
              <a:p>
                <a:pPr>
                  <a:defRPr/>
                </a:pPr>
                <a:r>
                  <a:rPr lang="en-US" sz="1800" b="1" i="0" baseline="0">
                    <a:effectLst/>
                  </a:rPr>
                  <a:t>E[W]  per kilobase (Number of polymorphic sites subject to weak negative selection)</a:t>
                </a:r>
                <a:endParaRPr lang="en-US">
                  <a:effectLst/>
                </a:endParaRPr>
              </a:p>
            </c:rich>
          </c:tx>
          <c:overlay val="0"/>
        </c:title>
        <c:numFmt formatCode="General" sourceLinked="1"/>
        <c:majorTickMark val="out"/>
        <c:minorTickMark val="none"/>
        <c:tickLblPos val="nextTo"/>
        <c:crossAx val="-2100473800"/>
        <c:crosses val="autoZero"/>
        <c:crossBetween val="between"/>
      </c:valAx>
    </c:plotArea>
    <c:plotVisOnly val="1"/>
    <c:dispBlanksAs val="gap"/>
    <c:showDLblsOverMax val="0"/>
  </c:chart>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Muscle-specific Up-regulated Promoters</c:v>
          </c:tx>
          <c:spPr>
            <a:pattFill prst="smGrid">
              <a:fgClr>
                <a:srgbClr val="FF0000"/>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Muscle_vs_Brain!$B$3:$E$3</c:f>
              <c:numCache>
                <c:formatCode>General</c:formatCode>
                <c:ptCount val="4"/>
                <c:pt idx="0">
                  <c:v>20.0</c:v>
                </c:pt>
                <c:pt idx="1">
                  <c:v>16.0</c:v>
                </c:pt>
                <c:pt idx="2">
                  <c:v>7.0</c:v>
                </c:pt>
                <c:pt idx="3">
                  <c:v>8.0</c:v>
                </c:pt>
              </c:numCache>
            </c:numRef>
          </c:val>
        </c:ser>
        <c:ser>
          <c:idx val="1"/>
          <c:order val="1"/>
          <c:tx>
            <c:v>Muscle-specific Up-Regulated Enhancers</c:v>
          </c:tx>
          <c:spPr>
            <a:pattFill prst="smGrid">
              <a:fgClr>
                <a:srgbClr val="0000FF"/>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Muscle_vs_Brain!$B$5:$E$5</c:f>
              <c:numCache>
                <c:formatCode>General</c:formatCode>
                <c:ptCount val="4"/>
                <c:pt idx="0">
                  <c:v>31.0</c:v>
                </c:pt>
                <c:pt idx="1">
                  <c:v>21.0</c:v>
                </c:pt>
                <c:pt idx="2">
                  <c:v>15.0</c:v>
                </c:pt>
                <c:pt idx="3">
                  <c:v>6.0</c:v>
                </c:pt>
              </c:numCache>
            </c:numRef>
          </c:val>
        </c:ser>
        <c:ser>
          <c:idx val="2"/>
          <c:order val="2"/>
          <c:tx>
            <c:v>Brain-specific Up-regulated Promoters</c:v>
          </c:tx>
          <c:spPr>
            <a:pattFill prst="pct90">
              <a:fgClr>
                <a:srgbClr val="FF0000"/>
              </a:fgClr>
              <a:bgClr>
                <a:schemeClr val="bg1"/>
              </a:bgClr>
            </a:pattFill>
            <a:ln w="12700">
              <a:solidFill>
                <a:schemeClr val="tx1"/>
              </a:solidFill>
            </a:ln>
            <a:effectLst/>
          </c:spPr>
          <c:invertIfNegative val="0"/>
          <c:val>
            <c:numRef>
              <c:f>Muscle_vs_Brain!$B$12:$E$12</c:f>
              <c:numCache>
                <c:formatCode>General</c:formatCode>
                <c:ptCount val="4"/>
                <c:pt idx="0">
                  <c:v>51.0</c:v>
                </c:pt>
                <c:pt idx="1">
                  <c:v>19.0</c:v>
                </c:pt>
                <c:pt idx="2">
                  <c:v>25.0</c:v>
                </c:pt>
                <c:pt idx="3">
                  <c:v>17.0</c:v>
                </c:pt>
              </c:numCache>
            </c:numRef>
          </c:val>
        </c:ser>
        <c:ser>
          <c:idx val="3"/>
          <c:order val="3"/>
          <c:tx>
            <c:v>Brain-specific Up-regulated Enhancers</c:v>
          </c:tx>
          <c:spPr>
            <a:pattFill prst="pct90">
              <a:fgClr>
                <a:srgbClr val="0000FF"/>
              </a:fgClr>
              <a:bgClr>
                <a:schemeClr val="bg1"/>
              </a:bgClr>
            </a:pattFill>
            <a:effectLst/>
          </c:spPr>
          <c:invertIfNegative val="0"/>
          <c:val>
            <c:numRef>
              <c:f>Muscle_vs_Brain!$B$14:$E$14</c:f>
              <c:numCache>
                <c:formatCode>General</c:formatCode>
                <c:ptCount val="4"/>
                <c:pt idx="0">
                  <c:v>74.0</c:v>
                </c:pt>
                <c:pt idx="1">
                  <c:v>54.0</c:v>
                </c:pt>
                <c:pt idx="2">
                  <c:v>34.0</c:v>
                </c:pt>
                <c:pt idx="3">
                  <c:v>54.0</c:v>
                </c:pt>
              </c:numCache>
            </c:numRef>
          </c:val>
        </c:ser>
        <c:dLbls>
          <c:showLegendKey val="0"/>
          <c:showVal val="0"/>
          <c:showCatName val="0"/>
          <c:showSerName val="0"/>
          <c:showPercent val="0"/>
          <c:showBubbleSize val="0"/>
        </c:dLbls>
        <c:gapWidth val="150"/>
        <c:axId val="-2089064200"/>
        <c:axId val="-2089051736"/>
      </c:barChart>
      <c:catAx>
        <c:axId val="-2089064200"/>
        <c:scaling>
          <c:orientation val="minMax"/>
        </c:scaling>
        <c:delete val="0"/>
        <c:axPos val="b"/>
        <c:majorTickMark val="out"/>
        <c:minorTickMark val="none"/>
        <c:tickLblPos val="nextTo"/>
        <c:txPr>
          <a:bodyPr/>
          <a:lstStyle/>
          <a:p>
            <a:pPr>
              <a:defRPr sz="1600" b="1">
                <a:latin typeface="Arial"/>
                <a:cs typeface="Arial"/>
              </a:defRPr>
            </a:pPr>
            <a:endParaRPr lang="en-US"/>
          </a:p>
        </c:txPr>
        <c:crossAx val="-2089051736"/>
        <c:crosses val="autoZero"/>
        <c:auto val="1"/>
        <c:lblAlgn val="ctr"/>
        <c:lblOffset val="100"/>
        <c:noMultiLvlLbl val="0"/>
      </c:catAx>
      <c:valAx>
        <c:axId val="-2089051736"/>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89064200"/>
        <c:crosses val="autoZero"/>
        <c:crossBetween val="between"/>
      </c:valAx>
    </c:plotArea>
    <c:plotVisOnly val="1"/>
    <c:dispBlanksAs val="gap"/>
    <c:showDLblsOverMax val="0"/>
  </c:chart>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008000"/>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Muscle_vs_Brain!$B$7:$E$7</c:f>
              <c:numCache>
                <c:formatCode>General</c:formatCode>
                <c:ptCount val="4"/>
                <c:pt idx="0">
                  <c:v>15.0</c:v>
                </c:pt>
                <c:pt idx="1">
                  <c:v>8.0</c:v>
                </c:pt>
                <c:pt idx="2">
                  <c:v>4.0</c:v>
                </c:pt>
                <c:pt idx="3">
                  <c:v>4.0</c:v>
                </c:pt>
              </c:numCache>
            </c:numRef>
          </c:val>
        </c:ser>
        <c:ser>
          <c:idx val="1"/>
          <c:order val="1"/>
          <c:spPr>
            <a:pattFill prst="smGrid">
              <a:fgClr>
                <a:srgbClr val="660066"/>
              </a:fgClr>
              <a:bgClr>
                <a:schemeClr val="bg1"/>
              </a:bgClr>
            </a:pattFill>
            <a:ln w="12700">
              <a:solidFill>
                <a:schemeClr val="tx1"/>
              </a:solidFill>
            </a:ln>
            <a:effectLst/>
          </c:spPr>
          <c:invertIfNegative val="0"/>
          <c:cat>
            <c:strRef>
              <c:f>Muscle_vs_Brain!$B$2:$E$2</c:f>
              <c:strCache>
                <c:ptCount val="4"/>
                <c:pt idx="0">
                  <c:v>Up-regulated genes</c:v>
                </c:pt>
                <c:pt idx="1">
                  <c:v>Regulatory elements under selection</c:v>
                </c:pt>
                <c:pt idx="2">
                  <c:v>Regulatory sites under positive selection</c:v>
                </c:pt>
                <c:pt idx="3">
                  <c:v>Regulatory sites under negative selection</c:v>
                </c:pt>
              </c:strCache>
            </c:strRef>
          </c:cat>
          <c:val>
            <c:numRef>
              <c:f>Muscle_vs_Brain!$B$9:$E$9</c:f>
              <c:numCache>
                <c:formatCode>General</c:formatCode>
                <c:ptCount val="4"/>
                <c:pt idx="0">
                  <c:v>18.0</c:v>
                </c:pt>
                <c:pt idx="1">
                  <c:v>14.0</c:v>
                </c:pt>
                <c:pt idx="2">
                  <c:v>10.0</c:v>
                </c:pt>
                <c:pt idx="3">
                  <c:v>12.0</c:v>
                </c:pt>
              </c:numCache>
            </c:numRef>
          </c:val>
        </c:ser>
        <c:ser>
          <c:idx val="2"/>
          <c:order val="2"/>
          <c:spPr>
            <a:pattFill prst="pct90">
              <a:fgClr>
                <a:srgbClr val="008000"/>
              </a:fgClr>
              <a:bgClr>
                <a:schemeClr val="bg1"/>
              </a:bgClr>
            </a:pattFill>
            <a:ln w="12700">
              <a:solidFill>
                <a:schemeClr val="tx1"/>
              </a:solidFill>
            </a:ln>
            <a:effectLst/>
          </c:spPr>
          <c:invertIfNegative val="0"/>
          <c:val>
            <c:numRef>
              <c:f>Muscle_vs_Brain!$B$16:$E$16</c:f>
              <c:numCache>
                <c:formatCode>General</c:formatCode>
                <c:ptCount val="4"/>
                <c:pt idx="0">
                  <c:v>39.0</c:v>
                </c:pt>
                <c:pt idx="1">
                  <c:v>24.0</c:v>
                </c:pt>
                <c:pt idx="2">
                  <c:v>8.0</c:v>
                </c:pt>
                <c:pt idx="3">
                  <c:v>22.0</c:v>
                </c:pt>
              </c:numCache>
            </c:numRef>
          </c:val>
        </c:ser>
        <c:ser>
          <c:idx val="3"/>
          <c:order val="3"/>
          <c:spPr>
            <a:pattFill prst="pct90">
              <a:fgClr>
                <a:schemeClr val="accent4">
                  <a:lumMod val="75000"/>
                </a:schemeClr>
              </a:fgClr>
              <a:bgClr>
                <a:schemeClr val="bg1"/>
              </a:bgClr>
            </a:pattFill>
            <a:effectLst/>
          </c:spPr>
          <c:invertIfNegative val="0"/>
          <c:val>
            <c:numRef>
              <c:f>Muscle_vs_Brain!$B$18:$E$18</c:f>
              <c:numCache>
                <c:formatCode>General</c:formatCode>
                <c:ptCount val="4"/>
                <c:pt idx="0">
                  <c:v>50.0</c:v>
                </c:pt>
                <c:pt idx="1">
                  <c:v>41.0</c:v>
                </c:pt>
                <c:pt idx="2">
                  <c:v>26.0</c:v>
                </c:pt>
                <c:pt idx="3">
                  <c:v>39.0</c:v>
                </c:pt>
              </c:numCache>
            </c:numRef>
          </c:val>
        </c:ser>
        <c:dLbls>
          <c:showLegendKey val="0"/>
          <c:showVal val="0"/>
          <c:showCatName val="0"/>
          <c:showSerName val="0"/>
          <c:showPercent val="0"/>
          <c:showBubbleSize val="0"/>
        </c:dLbls>
        <c:gapWidth val="150"/>
        <c:axId val="-2116154568"/>
        <c:axId val="-2115913272"/>
      </c:barChart>
      <c:catAx>
        <c:axId val="-2116154568"/>
        <c:scaling>
          <c:orientation val="minMax"/>
        </c:scaling>
        <c:delete val="0"/>
        <c:axPos val="b"/>
        <c:majorTickMark val="out"/>
        <c:minorTickMark val="none"/>
        <c:tickLblPos val="nextTo"/>
        <c:txPr>
          <a:bodyPr/>
          <a:lstStyle/>
          <a:p>
            <a:pPr>
              <a:defRPr sz="1600" b="1">
                <a:latin typeface="Arial"/>
                <a:cs typeface="Arial"/>
              </a:defRPr>
            </a:pPr>
            <a:endParaRPr lang="en-US"/>
          </a:p>
        </c:txPr>
        <c:crossAx val="-2115913272"/>
        <c:crosses val="autoZero"/>
        <c:auto val="1"/>
        <c:lblAlgn val="ctr"/>
        <c:lblOffset val="100"/>
        <c:noMultiLvlLbl val="0"/>
      </c:catAx>
      <c:valAx>
        <c:axId val="-2115913272"/>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11615456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pattFill prst="smGrid">
              <a:fgClr>
                <a:srgbClr val="008000"/>
              </a:fgClr>
              <a:bgClr>
                <a:schemeClr val="bg1"/>
              </a:bgClr>
            </a:pattFill>
            <a:ln w="12700">
              <a:solidFill>
                <a:schemeClr val="tx1"/>
              </a:solidFill>
            </a:ln>
            <a:effectLst/>
          </c:spPr>
          <c:invertIfNegative val="0"/>
          <c:dPt>
            <c:idx val="0"/>
            <c:invertIfNegative val="0"/>
            <c:bubble3D val="0"/>
            <c:spPr>
              <a:solidFill>
                <a:srgbClr val="3366FF"/>
              </a:solidFill>
              <a:ln w="12700">
                <a:solidFill>
                  <a:schemeClr val="tx1"/>
                </a:solidFill>
              </a:ln>
              <a:effectLst/>
            </c:spPr>
          </c:dPt>
          <c:dPt>
            <c:idx val="1"/>
            <c:invertIfNegative val="0"/>
            <c:bubble3D val="0"/>
            <c:spPr>
              <a:solidFill>
                <a:srgbClr val="3366FF"/>
              </a:solidFill>
              <a:ln w="12700">
                <a:solidFill>
                  <a:schemeClr val="tx1"/>
                </a:solidFill>
              </a:ln>
              <a:effectLst/>
            </c:spPr>
          </c:dPt>
          <c:dPt>
            <c:idx val="2"/>
            <c:invertIfNegative val="0"/>
            <c:bubble3D val="0"/>
            <c:spPr>
              <a:solidFill>
                <a:srgbClr val="FF0000"/>
              </a:solidFill>
              <a:ln w="12700">
                <a:solidFill>
                  <a:schemeClr val="tx1"/>
                </a:solidFill>
              </a:ln>
              <a:effectLst/>
            </c:spPr>
          </c:dPt>
          <c:dPt>
            <c:idx val="3"/>
            <c:invertIfNegative val="0"/>
            <c:bubble3D val="0"/>
            <c:spPr>
              <a:solidFill>
                <a:srgbClr val="FF0000"/>
              </a:solidFill>
              <a:ln w="12700">
                <a:solidFill>
                  <a:schemeClr val="tx1"/>
                </a:solidFill>
              </a:ln>
              <a:effectLst/>
            </c:spPr>
          </c:dPt>
          <c:cat>
            <c:strRef>
              <c:f>Muscle_vs_Brain!$N$1:$Q$1</c:f>
              <c:strCache>
                <c:ptCount val="4"/>
                <c:pt idx="0">
                  <c:v>Muscle Promoter</c:v>
                </c:pt>
                <c:pt idx="1">
                  <c:v>Brain Promoter</c:v>
                </c:pt>
                <c:pt idx="2">
                  <c:v>Muscle Enhancer</c:v>
                </c:pt>
                <c:pt idx="3">
                  <c:v>Brain Enhancer</c:v>
                </c:pt>
              </c:strCache>
            </c:strRef>
          </c:cat>
          <c:val>
            <c:numRef>
              <c:f>(Muscle_vs_Brain!$N$7,Muscle_vs_Brain!$N$16,Muscle_vs_Brain!$N$9,Muscle_vs_Brain!$N$18)</c:f>
              <c:numCache>
                <c:formatCode>General</c:formatCode>
                <c:ptCount val="4"/>
                <c:pt idx="0">
                  <c:v>0.1923274</c:v>
                </c:pt>
                <c:pt idx="1">
                  <c:v>0.44678741025641</c:v>
                </c:pt>
                <c:pt idx="2">
                  <c:v>0.216361388888889</c:v>
                </c:pt>
                <c:pt idx="3">
                  <c:v>0.50454654</c:v>
                </c:pt>
              </c:numCache>
            </c:numRef>
          </c:val>
        </c:ser>
        <c:dLbls>
          <c:showLegendKey val="0"/>
          <c:showVal val="0"/>
          <c:showCatName val="0"/>
          <c:showSerName val="0"/>
          <c:showPercent val="0"/>
          <c:showBubbleSize val="0"/>
        </c:dLbls>
        <c:gapWidth val="150"/>
        <c:axId val="-2068148936"/>
        <c:axId val="-2068145992"/>
      </c:barChart>
      <c:catAx>
        <c:axId val="-2068148936"/>
        <c:scaling>
          <c:orientation val="minMax"/>
        </c:scaling>
        <c:delete val="1"/>
        <c:axPos val="b"/>
        <c:numFmt formatCode="General" sourceLinked="1"/>
        <c:majorTickMark val="out"/>
        <c:minorTickMark val="none"/>
        <c:tickLblPos val="nextTo"/>
        <c:crossAx val="-2068145992"/>
        <c:crosses val="autoZero"/>
        <c:auto val="1"/>
        <c:lblAlgn val="ctr"/>
        <c:lblOffset val="100"/>
        <c:noMultiLvlLbl val="0"/>
      </c:catAx>
      <c:valAx>
        <c:axId val="-2068145992"/>
        <c:scaling>
          <c:orientation val="minMax"/>
        </c:scaling>
        <c:delete val="0"/>
        <c:axPos val="l"/>
        <c:numFmt formatCode="General" sourceLinked="1"/>
        <c:majorTickMark val="out"/>
        <c:minorTickMark val="none"/>
        <c:tickLblPos val="nextTo"/>
        <c:txPr>
          <a:bodyPr/>
          <a:lstStyle/>
          <a:p>
            <a:pPr>
              <a:defRPr sz="1600" b="1">
                <a:latin typeface="Arial"/>
                <a:cs typeface="Arial"/>
              </a:defRPr>
            </a:pPr>
            <a:endParaRPr lang="en-US"/>
          </a:p>
        </c:txPr>
        <c:crossAx val="-2068148936"/>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Promoters under selection</c:v>
                </c:pt>
                <c:pt idx="2">
                  <c:v>Promoters sites under positive selection</c:v>
                </c:pt>
                <c:pt idx="3">
                  <c:v>Promoter sites under negative selection</c:v>
                </c:pt>
              </c:strCache>
            </c:strRef>
          </c:cat>
          <c:val>
            <c:numRef>
              <c:f>Summary!$A$2:$D$2</c:f>
              <c:numCache>
                <c:formatCode>General</c:formatCode>
                <c:ptCount val="4"/>
                <c:pt idx="0">
                  <c:v>15.0</c:v>
                </c:pt>
                <c:pt idx="1">
                  <c:v>8.0</c:v>
                </c:pt>
                <c:pt idx="2">
                  <c:v>4.0</c:v>
                </c:pt>
                <c:pt idx="3">
                  <c:v>4.0</c:v>
                </c:pt>
              </c:numCache>
            </c:numRef>
          </c:val>
        </c:ser>
        <c:dLbls>
          <c:showLegendKey val="0"/>
          <c:showVal val="0"/>
          <c:showCatName val="0"/>
          <c:showSerName val="0"/>
          <c:showPercent val="0"/>
          <c:showBubbleSize val="0"/>
        </c:dLbls>
        <c:gapWidth val="150"/>
        <c:axId val="-2090441160"/>
        <c:axId val="-2090438184"/>
      </c:barChart>
      <c:catAx>
        <c:axId val="-2090441160"/>
        <c:scaling>
          <c:orientation val="minMax"/>
        </c:scaling>
        <c:delete val="0"/>
        <c:axPos val="b"/>
        <c:majorTickMark val="out"/>
        <c:minorTickMark val="none"/>
        <c:tickLblPos val="nextTo"/>
        <c:txPr>
          <a:bodyPr/>
          <a:lstStyle/>
          <a:p>
            <a:pPr>
              <a:defRPr b="1"/>
            </a:pPr>
            <a:endParaRPr lang="en-US"/>
          </a:p>
        </c:txPr>
        <c:crossAx val="-2090438184"/>
        <c:crosses val="autoZero"/>
        <c:auto val="1"/>
        <c:lblAlgn val="ctr"/>
        <c:lblOffset val="100"/>
        <c:noMultiLvlLbl val="0"/>
      </c:catAx>
      <c:valAx>
        <c:axId val="-2090438184"/>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Muscle-specific Genes</a:t>
                </a:r>
                <a:endParaRPr lang="en-US" dirty="0">
                  <a:effectLst/>
                </a:endParaRPr>
              </a:p>
            </c:rich>
          </c:tx>
          <c:layout/>
          <c:overlay val="0"/>
        </c:title>
        <c:numFmt formatCode="General" sourceLinked="1"/>
        <c:majorTickMark val="out"/>
        <c:minorTickMark val="none"/>
        <c:tickLblPos val="nextTo"/>
        <c:crossAx val="-2090441160"/>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75000"/>
              </a:schemeClr>
            </a:solidFill>
            <a:effectLst/>
          </c:spPr>
          <c:invertIfNegative val="0"/>
          <c:errBars>
            <c:errBarType val="both"/>
            <c:errValType val="cust"/>
            <c:noEndCap val="0"/>
            <c:plus>
              <c:numRef>
                <c:f>P!$C$2:$C$16</c:f>
                <c:numCache>
                  <c:formatCode>General</c:formatCode>
                  <c:ptCount val="15"/>
                  <c:pt idx="0">
                    <c:v>0.001288</c:v>
                  </c:pt>
                  <c:pt idx="1">
                    <c:v>0.001144</c:v>
                  </c:pt>
                  <c:pt idx="2">
                    <c:v>0.0</c:v>
                  </c:pt>
                  <c:pt idx="3">
                    <c:v>0.00288</c:v>
                  </c:pt>
                  <c:pt idx="4">
                    <c:v>0.045256</c:v>
                  </c:pt>
                  <c:pt idx="5">
                    <c:v>0.014448</c:v>
                  </c:pt>
                  <c:pt idx="6">
                    <c:v>0.010947</c:v>
                  </c:pt>
                  <c:pt idx="7">
                    <c:v>0.017959</c:v>
                  </c:pt>
                  <c:pt idx="8">
                    <c:v>0.128561</c:v>
                  </c:pt>
                  <c:pt idx="9">
                    <c:v>0.020619</c:v>
                  </c:pt>
                  <c:pt idx="10">
                    <c:v>0.272404</c:v>
                  </c:pt>
                  <c:pt idx="11">
                    <c:v>0.250294</c:v>
                  </c:pt>
                  <c:pt idx="12">
                    <c:v>0.211956</c:v>
                  </c:pt>
                  <c:pt idx="13">
                    <c:v>0.225677</c:v>
                  </c:pt>
                  <c:pt idx="14">
                    <c:v>0.32901</c:v>
                  </c:pt>
                </c:numCache>
              </c:numRef>
            </c:plus>
            <c:minus>
              <c:numRef>
                <c:f>P!$C$2:$C$16</c:f>
                <c:numCache>
                  <c:formatCode>General</c:formatCode>
                  <c:ptCount val="15"/>
                  <c:pt idx="0">
                    <c:v>0.001288</c:v>
                  </c:pt>
                  <c:pt idx="1">
                    <c:v>0.001144</c:v>
                  </c:pt>
                  <c:pt idx="2">
                    <c:v>0.0</c:v>
                  </c:pt>
                  <c:pt idx="3">
                    <c:v>0.00288</c:v>
                  </c:pt>
                  <c:pt idx="4">
                    <c:v>0.045256</c:v>
                  </c:pt>
                  <c:pt idx="5">
                    <c:v>0.014448</c:v>
                  </c:pt>
                  <c:pt idx="6">
                    <c:v>0.010947</c:v>
                  </c:pt>
                  <c:pt idx="7">
                    <c:v>0.017959</c:v>
                  </c:pt>
                  <c:pt idx="8">
                    <c:v>0.128561</c:v>
                  </c:pt>
                  <c:pt idx="9">
                    <c:v>0.020619</c:v>
                  </c:pt>
                  <c:pt idx="10">
                    <c:v>0.272404</c:v>
                  </c:pt>
                  <c:pt idx="11">
                    <c:v>0.250294</c:v>
                  </c:pt>
                  <c:pt idx="12">
                    <c:v>0.211956</c:v>
                  </c:pt>
                  <c:pt idx="13">
                    <c:v>0.225677</c:v>
                  </c:pt>
                  <c:pt idx="14">
                    <c:v>0.32901</c:v>
                  </c:pt>
                </c:numCache>
              </c:numRef>
            </c:minus>
          </c:errBars>
          <c:cat>
            <c:strRef>
              <c:f>P!$A$2:$A$16</c:f>
              <c:strCache>
                <c:ptCount val="15"/>
                <c:pt idx="0">
                  <c:v>FAM184B</c:v>
                </c:pt>
                <c:pt idx="1">
                  <c:v>ANKRD23</c:v>
                </c:pt>
                <c:pt idx="2">
                  <c:v>NKAIN1</c:v>
                </c:pt>
                <c:pt idx="3">
                  <c:v>MYH1</c:v>
                </c:pt>
                <c:pt idx="4">
                  <c:v>MYH8</c:v>
                </c:pt>
                <c:pt idx="5">
                  <c:v>SH3BGR</c:v>
                </c:pt>
                <c:pt idx="6">
                  <c:v>MYH4</c:v>
                </c:pt>
                <c:pt idx="7">
                  <c:v>KLHL31</c:v>
                </c:pt>
                <c:pt idx="8">
                  <c:v>EYA4</c:v>
                </c:pt>
                <c:pt idx="9">
                  <c:v>LINGO4</c:v>
                </c:pt>
                <c:pt idx="10">
                  <c:v>NEXN1</c:v>
                </c:pt>
                <c:pt idx="11">
                  <c:v>PADI2</c:v>
                </c:pt>
                <c:pt idx="12">
                  <c:v>AGL</c:v>
                </c:pt>
                <c:pt idx="13">
                  <c:v>GADL1</c:v>
                </c:pt>
                <c:pt idx="14">
                  <c:v>TUBA8</c:v>
                </c:pt>
              </c:strCache>
            </c:strRef>
          </c:cat>
          <c:val>
            <c:numRef>
              <c:f>P!$B$2:$B$16</c:f>
              <c:numCache>
                <c:formatCode>General</c:formatCode>
                <c:ptCount val="15"/>
                <c:pt idx="0">
                  <c:v>0.000238</c:v>
                </c:pt>
                <c:pt idx="1">
                  <c:v>0.000587</c:v>
                </c:pt>
                <c:pt idx="2">
                  <c:v>0.000682</c:v>
                </c:pt>
                <c:pt idx="3">
                  <c:v>0.002413</c:v>
                </c:pt>
                <c:pt idx="4">
                  <c:v>0.007491</c:v>
                </c:pt>
                <c:pt idx="5">
                  <c:v>0.013957</c:v>
                </c:pt>
                <c:pt idx="6">
                  <c:v>0.038692</c:v>
                </c:pt>
                <c:pt idx="7">
                  <c:v>0.123507</c:v>
                </c:pt>
                <c:pt idx="8">
                  <c:v>0.248894</c:v>
                </c:pt>
                <c:pt idx="9">
                  <c:v>0.249351</c:v>
                </c:pt>
                <c:pt idx="10">
                  <c:v>0.339572</c:v>
                </c:pt>
                <c:pt idx="11">
                  <c:v>0.348199</c:v>
                </c:pt>
                <c:pt idx="12">
                  <c:v>0.387127</c:v>
                </c:pt>
                <c:pt idx="13">
                  <c:v>0.473089</c:v>
                </c:pt>
                <c:pt idx="14">
                  <c:v>0.651112</c:v>
                </c:pt>
              </c:numCache>
            </c:numRef>
          </c:val>
        </c:ser>
        <c:dLbls>
          <c:showLegendKey val="0"/>
          <c:showVal val="0"/>
          <c:showCatName val="0"/>
          <c:showSerName val="0"/>
          <c:showPercent val="0"/>
          <c:showBubbleSize val="0"/>
        </c:dLbls>
        <c:gapWidth val="150"/>
        <c:axId val="-2099653528"/>
        <c:axId val="-2098979896"/>
      </c:barChart>
      <c:catAx>
        <c:axId val="-2099653528"/>
        <c:scaling>
          <c:orientation val="minMax"/>
        </c:scaling>
        <c:delete val="0"/>
        <c:axPos val="l"/>
        <c:majorTickMark val="out"/>
        <c:minorTickMark val="none"/>
        <c:tickLblPos val="nextTo"/>
        <c:crossAx val="-2098979896"/>
        <c:crosses val="autoZero"/>
        <c:auto val="1"/>
        <c:lblAlgn val="ctr"/>
        <c:lblOffset val="100"/>
        <c:noMultiLvlLbl val="0"/>
      </c:catAx>
      <c:valAx>
        <c:axId val="-2098979896"/>
        <c:scaling>
          <c:orientation val="minMax"/>
          <c:max val="1.0"/>
          <c:min val="0.0"/>
        </c:scaling>
        <c:delete val="0"/>
        <c:axPos val="b"/>
        <c:title>
          <c:tx>
            <c:rich>
              <a:bodyPr/>
              <a:lstStyle/>
              <a:p>
                <a:pPr>
                  <a:defRPr/>
                </a:pPr>
                <a:r>
                  <a:rPr lang="en-US" sz="1800" b="1" i="0" baseline="0">
                    <a:effectLst/>
                  </a:rPr>
                  <a:t>ρ (Fraction of sites under selection within functional elements) </a:t>
                </a:r>
                <a:endParaRPr lang="en-US">
                  <a:effectLst/>
                </a:endParaRPr>
              </a:p>
            </c:rich>
          </c:tx>
          <c:layout>
            <c:manualLayout>
              <c:xMode val="edge"/>
              <c:yMode val="edge"/>
              <c:x val="0.174562207085434"/>
              <c:y val="0.917362637362637"/>
            </c:manualLayout>
          </c:layout>
          <c:overlay val="0"/>
        </c:title>
        <c:numFmt formatCode="General" sourceLinked="1"/>
        <c:majorTickMark val="out"/>
        <c:minorTickMark val="none"/>
        <c:tickLblPos val="nextTo"/>
        <c:crossAx val="-2099653528"/>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spPr>
            <a:solidFill>
              <a:schemeClr val="accent4">
                <a:lumMod val="75000"/>
              </a:schemeClr>
            </a:solidFill>
            <a:effectLst/>
          </c:spPr>
          <c:invertIfNegative val="0"/>
          <c:errBars>
            <c:errBarType val="both"/>
            <c:errValType val="cust"/>
            <c:noEndCap val="0"/>
            <c:plus>
              <c:numRef>
                <c:f>E_A!$C$2:$C$16</c:f>
                <c:numCache>
                  <c:formatCode>General</c:formatCode>
                  <c:ptCount val="15"/>
                  <c:pt idx="0">
                    <c:v>0.943717</c:v>
                  </c:pt>
                  <c:pt idx="1">
                    <c:v>3.261876</c:v>
                  </c:pt>
                  <c:pt idx="2">
                    <c:v>1.275642</c:v>
                  </c:pt>
                  <c:pt idx="3">
                    <c:v>0.0</c:v>
                  </c:pt>
                  <c:pt idx="4">
                    <c:v>0.482162</c:v>
                  </c:pt>
                  <c:pt idx="5">
                    <c:v>2.99661</c:v>
                  </c:pt>
                  <c:pt idx="6">
                    <c:v>0.874664</c:v>
                  </c:pt>
                  <c:pt idx="7">
                    <c:v>1.34498</c:v>
                  </c:pt>
                  <c:pt idx="8">
                    <c:v>0.712591</c:v>
                  </c:pt>
                  <c:pt idx="9">
                    <c:v>0.309598</c:v>
                  </c:pt>
                  <c:pt idx="10">
                    <c:v>1.203592</c:v>
                  </c:pt>
                  <c:pt idx="11">
                    <c:v>1.50036</c:v>
                  </c:pt>
                  <c:pt idx="12">
                    <c:v>0.362247</c:v>
                  </c:pt>
                  <c:pt idx="13">
                    <c:v>2.678233</c:v>
                  </c:pt>
                  <c:pt idx="14">
                    <c:v>1.592906</c:v>
                  </c:pt>
                </c:numCache>
              </c:numRef>
            </c:plus>
            <c:minus>
              <c:numRef>
                <c:f>E_A!$C$2:$C$16</c:f>
                <c:numCache>
                  <c:formatCode>General</c:formatCode>
                  <c:ptCount val="15"/>
                  <c:pt idx="0">
                    <c:v>0.943717</c:v>
                  </c:pt>
                  <c:pt idx="1">
                    <c:v>3.261876</c:v>
                  </c:pt>
                  <c:pt idx="2">
                    <c:v>1.275642</c:v>
                  </c:pt>
                  <c:pt idx="3">
                    <c:v>0.0</c:v>
                  </c:pt>
                  <c:pt idx="4">
                    <c:v>0.482162</c:v>
                  </c:pt>
                  <c:pt idx="5">
                    <c:v>2.99661</c:v>
                  </c:pt>
                  <c:pt idx="6">
                    <c:v>0.874664</c:v>
                  </c:pt>
                  <c:pt idx="7">
                    <c:v>1.34498</c:v>
                  </c:pt>
                  <c:pt idx="8">
                    <c:v>0.712591</c:v>
                  </c:pt>
                  <c:pt idx="9">
                    <c:v>0.309598</c:v>
                  </c:pt>
                  <c:pt idx="10">
                    <c:v>1.203592</c:v>
                  </c:pt>
                  <c:pt idx="11">
                    <c:v>1.50036</c:v>
                  </c:pt>
                  <c:pt idx="12">
                    <c:v>0.362247</c:v>
                  </c:pt>
                  <c:pt idx="13">
                    <c:v>2.678233</c:v>
                  </c:pt>
                  <c:pt idx="14">
                    <c:v>1.592906</c:v>
                  </c:pt>
                </c:numCache>
              </c:numRef>
            </c:minus>
          </c:errBars>
          <c:cat>
            <c:strRef>
              <c:f>E_A!$A$2:$A$16</c:f>
              <c:strCache>
                <c:ptCount val="15"/>
                <c:pt idx="0">
                  <c:v>ANKRD23</c:v>
                </c:pt>
                <c:pt idx="1">
                  <c:v>EYA4</c:v>
                </c:pt>
                <c:pt idx="2">
                  <c:v>FAM184B</c:v>
                </c:pt>
                <c:pt idx="3">
                  <c:v>GADL1</c:v>
                </c:pt>
                <c:pt idx="4">
                  <c:v>KLHL31</c:v>
                </c:pt>
                <c:pt idx="5">
                  <c:v>LINGO4</c:v>
                </c:pt>
                <c:pt idx="6">
                  <c:v>MYH1</c:v>
                </c:pt>
                <c:pt idx="7">
                  <c:v>MYH4</c:v>
                </c:pt>
                <c:pt idx="8">
                  <c:v>NEXN1</c:v>
                </c:pt>
                <c:pt idx="9">
                  <c:v>NKAIN1</c:v>
                </c:pt>
                <c:pt idx="10">
                  <c:v>TUBA8</c:v>
                </c:pt>
                <c:pt idx="11">
                  <c:v>PADI2</c:v>
                </c:pt>
                <c:pt idx="12">
                  <c:v>AGL</c:v>
                </c:pt>
                <c:pt idx="13">
                  <c:v>SH3BGR</c:v>
                </c:pt>
                <c:pt idx="14">
                  <c:v>MYH8</c:v>
                </c:pt>
              </c:strCache>
            </c:strRef>
          </c:cat>
          <c:val>
            <c:numRef>
              <c:f>E_A!$B$2:$B$16</c:f>
              <c:numCache>
                <c:formatCode>General</c:formatCode>
                <c:ptCount val="15"/>
                <c:pt idx="0">
                  <c:v>0.0</c:v>
                </c:pt>
                <c:pt idx="1">
                  <c:v>0.0</c:v>
                </c:pt>
                <c:pt idx="2">
                  <c:v>0.0</c:v>
                </c:pt>
                <c:pt idx="3">
                  <c:v>0.0</c:v>
                </c:pt>
                <c:pt idx="4">
                  <c:v>0.0</c:v>
                </c:pt>
                <c:pt idx="5">
                  <c:v>0.0</c:v>
                </c:pt>
                <c:pt idx="6">
                  <c:v>0.0</c:v>
                </c:pt>
                <c:pt idx="7">
                  <c:v>0.0</c:v>
                </c:pt>
                <c:pt idx="8">
                  <c:v>0.0</c:v>
                </c:pt>
                <c:pt idx="9">
                  <c:v>0.0</c:v>
                </c:pt>
                <c:pt idx="10">
                  <c:v>0.0</c:v>
                </c:pt>
                <c:pt idx="11">
                  <c:v>1.688639</c:v>
                </c:pt>
                <c:pt idx="12">
                  <c:v>1.717814</c:v>
                </c:pt>
                <c:pt idx="13">
                  <c:v>3.614674</c:v>
                </c:pt>
                <c:pt idx="14">
                  <c:v>3.835275999999998</c:v>
                </c:pt>
              </c:numCache>
            </c:numRef>
          </c:val>
        </c:ser>
        <c:dLbls>
          <c:showLegendKey val="0"/>
          <c:showVal val="0"/>
          <c:showCatName val="0"/>
          <c:showSerName val="0"/>
          <c:showPercent val="0"/>
          <c:showBubbleSize val="0"/>
        </c:dLbls>
        <c:gapWidth val="150"/>
        <c:axId val="-2116838280"/>
        <c:axId val="-2116784696"/>
      </c:barChart>
      <c:catAx>
        <c:axId val="-2116838280"/>
        <c:scaling>
          <c:orientation val="minMax"/>
        </c:scaling>
        <c:delete val="0"/>
        <c:axPos val="l"/>
        <c:majorTickMark val="out"/>
        <c:minorTickMark val="none"/>
        <c:tickLblPos val="nextTo"/>
        <c:crossAx val="-2116784696"/>
        <c:crosses val="autoZero"/>
        <c:auto val="1"/>
        <c:lblAlgn val="ctr"/>
        <c:lblOffset val="100"/>
        <c:noMultiLvlLbl val="0"/>
      </c:catAx>
      <c:valAx>
        <c:axId val="-2116784696"/>
        <c:scaling>
          <c:orientation val="minMax"/>
          <c:max val="7.0"/>
          <c:min val="0.0"/>
        </c:scaling>
        <c:delete val="0"/>
        <c:axPos val="b"/>
        <c:title>
          <c:tx>
            <c:rich>
              <a:bodyPr/>
              <a:lstStyle/>
              <a:p>
                <a:pPr>
                  <a:defRPr/>
                </a:pPr>
                <a:r>
                  <a:rPr lang="en-US" sz="1800" b="1" i="0" baseline="0">
                    <a:effectLst/>
                  </a:rPr>
                  <a:t>E[A] per kilobase (Number of fixed differences due to positive selection - adaptive substitutions)</a:t>
                </a:r>
                <a:endParaRPr lang="en-US">
                  <a:effectLst/>
                </a:endParaRPr>
              </a:p>
            </c:rich>
          </c:tx>
          <c:layout/>
          <c:overlay val="0"/>
        </c:title>
        <c:numFmt formatCode="General" sourceLinked="1"/>
        <c:majorTickMark val="out"/>
        <c:minorTickMark val="none"/>
        <c:tickLblPos val="nextTo"/>
        <c:crossAx val="-2116838280"/>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rgbClr val="00BF00"/>
            </a:solidFill>
            <a:effectLst/>
          </c:spPr>
          <c:invertIfNegative val="0"/>
          <c:errBars>
            <c:errBarType val="both"/>
            <c:errValType val="cust"/>
            <c:noEndCap val="0"/>
            <c:plus>
              <c:numRef>
                <c:f>E_W!$C$2:$C$16</c:f>
                <c:numCache>
                  <c:formatCode>General</c:formatCode>
                  <c:ptCount val="15"/>
                  <c:pt idx="0">
                    <c:v>0.0</c:v>
                  </c:pt>
                  <c:pt idx="1">
                    <c:v>0.586032</c:v>
                  </c:pt>
                  <c:pt idx="2">
                    <c:v>0.0</c:v>
                  </c:pt>
                  <c:pt idx="3">
                    <c:v>1.30694</c:v>
                  </c:pt>
                  <c:pt idx="4">
                    <c:v>0.259406</c:v>
                  </c:pt>
                  <c:pt idx="5">
                    <c:v>0.72459</c:v>
                  </c:pt>
                  <c:pt idx="6">
                    <c:v>0.02049</c:v>
                  </c:pt>
                  <c:pt idx="7">
                    <c:v>1.2009</c:v>
                  </c:pt>
                  <c:pt idx="8">
                    <c:v>0.0</c:v>
                  </c:pt>
                  <c:pt idx="9">
                    <c:v>0.0</c:v>
                  </c:pt>
                  <c:pt idx="10">
                    <c:v>0.0</c:v>
                  </c:pt>
                  <c:pt idx="11">
                    <c:v>0.201119</c:v>
                  </c:pt>
                  <c:pt idx="12">
                    <c:v>0.396987</c:v>
                  </c:pt>
                  <c:pt idx="13">
                    <c:v>1.647547</c:v>
                  </c:pt>
                  <c:pt idx="14">
                    <c:v>1.675286</c:v>
                  </c:pt>
                </c:numCache>
              </c:numRef>
            </c:plus>
            <c:minus>
              <c:numRef>
                <c:f>E_W!$C$2:$C$16</c:f>
                <c:numCache>
                  <c:formatCode>General</c:formatCode>
                  <c:ptCount val="15"/>
                  <c:pt idx="0">
                    <c:v>0.0</c:v>
                  </c:pt>
                  <c:pt idx="1">
                    <c:v>0.586032</c:v>
                  </c:pt>
                  <c:pt idx="2">
                    <c:v>0.0</c:v>
                  </c:pt>
                  <c:pt idx="3">
                    <c:v>1.30694</c:v>
                  </c:pt>
                  <c:pt idx="4">
                    <c:v>0.259406</c:v>
                  </c:pt>
                  <c:pt idx="5">
                    <c:v>0.72459</c:v>
                  </c:pt>
                  <c:pt idx="6">
                    <c:v>0.02049</c:v>
                  </c:pt>
                  <c:pt idx="7">
                    <c:v>1.2009</c:v>
                  </c:pt>
                  <c:pt idx="8">
                    <c:v>0.0</c:v>
                  </c:pt>
                  <c:pt idx="9">
                    <c:v>0.0</c:v>
                  </c:pt>
                  <c:pt idx="10">
                    <c:v>0.0</c:v>
                  </c:pt>
                  <c:pt idx="11">
                    <c:v>0.201119</c:v>
                  </c:pt>
                  <c:pt idx="12">
                    <c:v>0.396987</c:v>
                  </c:pt>
                  <c:pt idx="13">
                    <c:v>1.647547</c:v>
                  </c:pt>
                  <c:pt idx="14">
                    <c:v>1.675286</c:v>
                  </c:pt>
                </c:numCache>
              </c:numRef>
            </c:minus>
          </c:errBars>
          <c:cat>
            <c:strRef>
              <c:f>E_W!$A$2:$A$16</c:f>
              <c:strCache>
                <c:ptCount val="15"/>
                <c:pt idx="0">
                  <c:v>AGL</c:v>
                </c:pt>
                <c:pt idx="1">
                  <c:v>ANKRD23</c:v>
                </c:pt>
                <c:pt idx="2">
                  <c:v>EYA4</c:v>
                </c:pt>
                <c:pt idx="3">
                  <c:v>FAM184B</c:v>
                </c:pt>
                <c:pt idx="4">
                  <c:v>KLHL31</c:v>
                </c:pt>
                <c:pt idx="5">
                  <c:v>LINGO4</c:v>
                </c:pt>
                <c:pt idx="6">
                  <c:v>MYH1</c:v>
                </c:pt>
                <c:pt idx="7">
                  <c:v>MYH4</c:v>
                </c:pt>
                <c:pt idx="8">
                  <c:v>NEXN1</c:v>
                </c:pt>
                <c:pt idx="9">
                  <c:v>NKAIN1</c:v>
                </c:pt>
                <c:pt idx="10">
                  <c:v>TUBA8</c:v>
                </c:pt>
                <c:pt idx="11">
                  <c:v>SH3BGR</c:v>
                </c:pt>
                <c:pt idx="12">
                  <c:v>PADI2</c:v>
                </c:pt>
                <c:pt idx="13">
                  <c:v>GADL1</c:v>
                </c:pt>
                <c:pt idx="14">
                  <c:v>MYH8</c:v>
                </c:pt>
              </c:strCache>
            </c:strRef>
          </c:cat>
          <c:val>
            <c:numRef>
              <c:f>E_W!$B$2:$B$16</c:f>
              <c:numCache>
                <c:formatCode>General</c:formatCode>
                <c:ptCount val="15"/>
                <c:pt idx="0">
                  <c:v>0.0</c:v>
                </c:pt>
                <c:pt idx="1">
                  <c:v>0.0</c:v>
                </c:pt>
                <c:pt idx="2">
                  <c:v>0.0</c:v>
                </c:pt>
                <c:pt idx="3">
                  <c:v>0.0</c:v>
                </c:pt>
                <c:pt idx="4">
                  <c:v>0.0</c:v>
                </c:pt>
                <c:pt idx="5">
                  <c:v>0.0</c:v>
                </c:pt>
                <c:pt idx="6">
                  <c:v>0.0</c:v>
                </c:pt>
                <c:pt idx="7">
                  <c:v>0.0</c:v>
                </c:pt>
                <c:pt idx="8">
                  <c:v>0.0</c:v>
                </c:pt>
                <c:pt idx="9">
                  <c:v>0.0</c:v>
                </c:pt>
                <c:pt idx="10">
                  <c:v>0.0</c:v>
                </c:pt>
                <c:pt idx="11">
                  <c:v>0.503193</c:v>
                </c:pt>
                <c:pt idx="12">
                  <c:v>0.811899</c:v>
                </c:pt>
                <c:pt idx="13">
                  <c:v>1.854202</c:v>
                </c:pt>
                <c:pt idx="14">
                  <c:v>3.508269</c:v>
                </c:pt>
              </c:numCache>
            </c:numRef>
          </c:val>
        </c:ser>
        <c:dLbls>
          <c:showLegendKey val="0"/>
          <c:showVal val="0"/>
          <c:showCatName val="0"/>
          <c:showSerName val="0"/>
          <c:showPercent val="0"/>
          <c:showBubbleSize val="0"/>
        </c:dLbls>
        <c:gapWidth val="150"/>
        <c:axId val="-2098872008"/>
        <c:axId val="-2089452184"/>
      </c:barChart>
      <c:catAx>
        <c:axId val="-2098872008"/>
        <c:scaling>
          <c:orientation val="minMax"/>
        </c:scaling>
        <c:delete val="0"/>
        <c:axPos val="l"/>
        <c:majorTickMark val="out"/>
        <c:minorTickMark val="none"/>
        <c:tickLblPos val="nextTo"/>
        <c:crossAx val="-2089452184"/>
        <c:crosses val="autoZero"/>
        <c:auto val="1"/>
        <c:lblAlgn val="ctr"/>
        <c:lblOffset val="100"/>
        <c:noMultiLvlLbl val="0"/>
      </c:catAx>
      <c:valAx>
        <c:axId val="-2089452184"/>
        <c:scaling>
          <c:orientation val="minMax"/>
          <c:min val="0.0"/>
        </c:scaling>
        <c:delete val="0"/>
        <c:axPos val="b"/>
        <c:title>
          <c:tx>
            <c:rich>
              <a:bodyPr/>
              <a:lstStyle/>
              <a:p>
                <a:pPr>
                  <a:defRPr/>
                </a:pPr>
                <a:r>
                  <a:rPr lang="en-US" sz="1800" b="1" i="0" baseline="0">
                    <a:effectLst/>
                  </a:rPr>
                  <a:t>E[W]  per kilobase (Number of polymorphic sites subject to weak negative selection)</a:t>
                </a:r>
                <a:endParaRPr lang="en-US">
                  <a:effectLst/>
                </a:endParaRPr>
              </a:p>
            </c:rich>
          </c:tx>
          <c:layout/>
          <c:overlay val="0"/>
        </c:title>
        <c:numFmt formatCode="General" sourceLinked="1"/>
        <c:majorTickMark val="out"/>
        <c:minorTickMark val="none"/>
        <c:tickLblPos val="nextTo"/>
        <c:crossAx val="-2098872008"/>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effectLst/>
          </c:spPr>
          <c:invertIfNegative val="0"/>
          <c:dPt>
            <c:idx val="0"/>
            <c:invertIfNegative val="0"/>
            <c:bubble3D val="0"/>
            <c:spPr>
              <a:solidFill>
                <a:schemeClr val="tx1"/>
              </a:solidFill>
              <a:ln w="12700">
                <a:solidFill>
                  <a:schemeClr val="tx1"/>
                </a:solidFill>
              </a:ln>
              <a:effectLst/>
            </c:spPr>
          </c:dPt>
          <c:dPt>
            <c:idx val="1"/>
            <c:invertIfNegative val="0"/>
            <c:bubble3D val="0"/>
            <c:spPr>
              <a:solidFill>
                <a:schemeClr val="accent6">
                  <a:lumMod val="75000"/>
                </a:schemeClr>
              </a:solidFill>
              <a:ln w="12700">
                <a:solidFill>
                  <a:schemeClr val="tx1"/>
                </a:solidFill>
              </a:ln>
              <a:effectLst/>
            </c:spPr>
          </c:dPt>
          <c:dPt>
            <c:idx val="2"/>
            <c:invertIfNegative val="0"/>
            <c:bubble3D val="0"/>
            <c:spPr>
              <a:solidFill>
                <a:schemeClr val="accent4">
                  <a:lumMod val="75000"/>
                </a:schemeClr>
              </a:solidFill>
              <a:ln w="12700">
                <a:solidFill>
                  <a:schemeClr val="tx1"/>
                </a:solidFill>
              </a:ln>
              <a:effectLst/>
            </c:spPr>
          </c:dPt>
          <c:dPt>
            <c:idx val="3"/>
            <c:invertIfNegative val="0"/>
            <c:bubble3D val="0"/>
            <c:spPr>
              <a:solidFill>
                <a:srgbClr val="008000"/>
              </a:solidFill>
              <a:ln w="12700">
                <a:solidFill>
                  <a:schemeClr val="tx1"/>
                </a:solidFill>
              </a:ln>
              <a:effectLst/>
            </c:spPr>
          </c:dPt>
          <c:cat>
            <c:strRef>
              <c:f>Summary!$A$1:$D$1</c:f>
              <c:strCache>
                <c:ptCount val="4"/>
                <c:pt idx="0">
                  <c:v>Down-regulated genes</c:v>
                </c:pt>
                <c:pt idx="1">
                  <c:v>Enhancer elements under selection</c:v>
                </c:pt>
                <c:pt idx="2">
                  <c:v>Enhancer regulatory sites under positive selection</c:v>
                </c:pt>
                <c:pt idx="3">
                  <c:v>Enhancer regulatory sites under negative selection</c:v>
                </c:pt>
              </c:strCache>
            </c:strRef>
          </c:cat>
          <c:val>
            <c:numRef>
              <c:f>Summary!$A$2:$D$2</c:f>
              <c:numCache>
                <c:formatCode>General</c:formatCode>
                <c:ptCount val="4"/>
                <c:pt idx="0">
                  <c:v>18.0</c:v>
                </c:pt>
                <c:pt idx="1">
                  <c:v>14.0</c:v>
                </c:pt>
                <c:pt idx="2">
                  <c:v>10.0</c:v>
                </c:pt>
                <c:pt idx="3">
                  <c:v>12.0</c:v>
                </c:pt>
              </c:numCache>
            </c:numRef>
          </c:val>
        </c:ser>
        <c:dLbls>
          <c:showLegendKey val="0"/>
          <c:showVal val="0"/>
          <c:showCatName val="0"/>
          <c:showSerName val="0"/>
          <c:showPercent val="0"/>
          <c:showBubbleSize val="0"/>
        </c:dLbls>
        <c:gapWidth val="150"/>
        <c:axId val="-2098990024"/>
        <c:axId val="-2099910824"/>
      </c:barChart>
      <c:catAx>
        <c:axId val="-2098990024"/>
        <c:scaling>
          <c:orientation val="minMax"/>
        </c:scaling>
        <c:delete val="0"/>
        <c:axPos val="b"/>
        <c:majorTickMark val="out"/>
        <c:minorTickMark val="none"/>
        <c:tickLblPos val="nextTo"/>
        <c:txPr>
          <a:bodyPr/>
          <a:lstStyle/>
          <a:p>
            <a:pPr>
              <a:defRPr b="1"/>
            </a:pPr>
            <a:endParaRPr lang="en-US"/>
          </a:p>
        </c:txPr>
        <c:crossAx val="-2099910824"/>
        <c:crosses val="autoZero"/>
        <c:auto val="1"/>
        <c:lblAlgn val="ctr"/>
        <c:lblOffset val="100"/>
        <c:noMultiLvlLbl val="0"/>
      </c:catAx>
      <c:valAx>
        <c:axId val="-2099910824"/>
        <c:scaling>
          <c:orientation val="minMax"/>
        </c:scaling>
        <c:delete val="0"/>
        <c:axPos val="l"/>
        <c:title>
          <c:tx>
            <c:rich>
              <a:bodyPr rot="-5400000" vert="horz"/>
              <a:lstStyle/>
              <a:p>
                <a:pPr>
                  <a:defRPr/>
                </a:pPr>
                <a:r>
                  <a:rPr lang="en-US" sz="1800" b="1" i="1" baseline="0" dirty="0" err="1" smtClean="0">
                    <a:effectLst/>
                  </a:rPr>
                  <a:t>cis</a:t>
                </a:r>
                <a:r>
                  <a:rPr lang="en-US" sz="1800" b="1" i="0" baseline="0" dirty="0" err="1" smtClean="0">
                    <a:effectLst/>
                  </a:rPr>
                  <a:t>-Regulatiory</a:t>
                </a:r>
                <a:r>
                  <a:rPr lang="en-US" sz="1800" b="1" i="0" baseline="0" dirty="0" smtClean="0">
                    <a:effectLst/>
                  </a:rPr>
                  <a:t> Elements of Down-regulated Muscle-specific Genes</a:t>
                </a:r>
                <a:endParaRPr lang="en-US" dirty="0">
                  <a:effectLst/>
                </a:endParaRPr>
              </a:p>
            </c:rich>
          </c:tx>
          <c:layout/>
          <c:overlay val="0"/>
        </c:title>
        <c:numFmt formatCode="General" sourceLinked="1"/>
        <c:majorTickMark val="out"/>
        <c:minorTickMark val="none"/>
        <c:tickLblPos val="nextTo"/>
        <c:crossAx val="-2098990024"/>
        <c:crosses val="autoZero"/>
        <c:crossBetween val="between"/>
      </c:valAx>
    </c:plotArea>
    <c:plotVisOnly val="1"/>
    <c:dispBlanksAs val="gap"/>
    <c:showDLblsOverMax val="0"/>
  </c:chart>
  <c:txPr>
    <a:bodyPr/>
    <a:lstStyle/>
    <a:p>
      <a:pPr>
        <a:defRPr sz="1600">
          <a:latin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01F05E-CA0C-704B-B4FF-61E7E2525BDE}" type="datetimeFigureOut">
              <a:rPr lang="en-US" smtClean="0"/>
              <a:t>5/13/15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F5022C-11F0-7646-A816-8AF89EDB3406}" type="slidenum">
              <a:rPr lang="en-US" smtClean="0"/>
              <a:t>‹#›</a:t>
            </a:fld>
            <a:endParaRPr lang="en-US"/>
          </a:p>
        </p:txBody>
      </p:sp>
    </p:spTree>
    <p:extLst>
      <p:ext uri="{BB962C8B-B14F-4D97-AF65-F5344CB8AC3E}">
        <p14:creationId xmlns:p14="http://schemas.microsoft.com/office/powerpoint/2010/main" val="40919210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1</a:t>
            </a:fld>
            <a:endParaRPr lang="en-US"/>
          </a:p>
        </p:txBody>
      </p:sp>
    </p:spTree>
    <p:extLst>
      <p:ext uri="{BB962C8B-B14F-4D97-AF65-F5344CB8AC3E}">
        <p14:creationId xmlns:p14="http://schemas.microsoft.com/office/powerpoint/2010/main" val="126908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chimpanzee has long presented a conundrum for human geneticists. The orthologous proteins of humans and chimpanzees are more than 99.5% identical [1], yet the two species differ profoundly across a broad spectrum of apparently unrelated phenotypes. This evident paradox led King and Wilson to speculate, famously, that differences in gene regulation, rather than protein-coding sequences, might primarily explain differences in physiology and behavior between humans and chimpanzees </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2</a:t>
            </a:fld>
            <a:endParaRPr lang="en-US"/>
          </a:p>
        </p:txBody>
      </p:sp>
    </p:spTree>
    <p:extLst>
      <p:ext uri="{BB962C8B-B14F-4D97-AF65-F5344CB8AC3E}">
        <p14:creationId xmlns:p14="http://schemas.microsoft.com/office/powerpoint/2010/main" val="157618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has long been argued that mutations affecting mechanisms of gene regulation must have had a prominent role in the evolution of humans and other mammals1, 2, 3. For several theoretical reasons, transcription factor binding sites and other </a:t>
            </a:r>
            <a:r>
              <a:rPr lang="en-US" dirty="0" err="1" smtClean="0"/>
              <a:t>cis</a:t>
            </a:r>
            <a:r>
              <a:rPr lang="en-US" dirty="0" smtClean="0"/>
              <a:t>-regulatory sequences may be particularly important in evolutionary adaptation4, 5, 6, 7. For example, mutations in such sequences might help to minimize the functional tradeoffs associated with evolutionary changes because these elements often primarily influence the expression of a single gene in a particular cell type or under a particular condition, whereas proteins tend to have broader effects. In addition, </a:t>
            </a:r>
            <a:r>
              <a:rPr lang="en-US" dirty="0" err="1" smtClean="0"/>
              <a:t>cis</a:t>
            </a:r>
            <a:r>
              <a:rPr lang="en-US" smtClean="0"/>
              <a:t>-regulatory mutations are often co-dominant (neither allele dominates), which may allow natural selection to act on them more efficiently than on protein-coding mutations.</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3</a:t>
            </a:fld>
            <a:endParaRPr lang="en-US"/>
          </a:p>
        </p:txBody>
      </p:sp>
    </p:spTree>
    <p:extLst>
      <p:ext uri="{BB962C8B-B14F-4D97-AF65-F5344CB8AC3E}">
        <p14:creationId xmlns:p14="http://schemas.microsoft.com/office/powerpoint/2010/main" val="384314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website also provides access to a server that can be used to run INSIGHT on any collection of human genomic elements, using our </a:t>
            </a:r>
            <a:r>
              <a:rPr lang="en-US" sz="1200" kern="1200" dirty="0" err="1" smtClean="0">
                <a:solidFill>
                  <a:schemeClr val="tx1"/>
                </a:solidFill>
                <a:effectLst/>
                <a:latin typeface="+mn-lt"/>
                <a:ea typeface="+mn-ea"/>
                <a:cs typeface="+mn-cs"/>
              </a:rPr>
              <a:t>precomputed</a:t>
            </a:r>
            <a:r>
              <a:rPr lang="en-US" sz="1200" kern="1200" dirty="0" smtClean="0">
                <a:solidFill>
                  <a:schemeClr val="tx1"/>
                </a:solidFill>
                <a:effectLst/>
                <a:latin typeface="+mn-lt"/>
                <a:ea typeface="+mn-ea"/>
                <a:cs typeface="+mn-cs"/>
              </a:rPr>
              <a:t> summaries of human polymorphism data </a:t>
            </a:r>
            <a:endParaRPr lang="en-US" dirty="0" smtClean="0"/>
          </a:p>
        </p:txBody>
      </p:sp>
      <p:sp>
        <p:nvSpPr>
          <p:cNvPr id="4" name="Slide Number Placeholder 3"/>
          <p:cNvSpPr>
            <a:spLocks noGrp="1"/>
          </p:cNvSpPr>
          <p:nvPr>
            <p:ph type="sldNum" sz="quarter" idx="10"/>
          </p:nvPr>
        </p:nvSpPr>
        <p:spPr/>
        <p:txBody>
          <a:bodyPr/>
          <a:lstStyle/>
          <a:p>
            <a:fld id="{B7F5022C-11F0-7646-A816-8AF89EDB3406}" type="slidenum">
              <a:rPr lang="en-US" smtClean="0"/>
              <a:t>5</a:t>
            </a:fld>
            <a:endParaRPr lang="en-US"/>
          </a:p>
        </p:txBody>
      </p:sp>
    </p:spTree>
    <p:extLst>
      <p:ext uri="{BB962C8B-B14F-4D97-AF65-F5344CB8AC3E}">
        <p14:creationId xmlns:p14="http://schemas.microsoft.com/office/powerpoint/2010/main" val="2158286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INSIGHT infers signatures of recent natural selection from patterns of polymorphism and divergence across a collection of short dispersed genomic elements. The core of the method is a full probabilistic model that allows it to make use of sequence data across a dispersed set of elements to disentangle the effects of neutral genetic drift from positive, strong negative, and weak negative selection. INSIGHT provides estimates of three main measures: the fraction of nucleotides under selection (</a:t>
            </a:r>
            <a:r>
              <a:rPr lang="en-US" dirty="0" err="1" smtClean="0"/>
              <a:t>ρ</a:t>
            </a:r>
            <a:r>
              <a:rPr lang="en-US" dirty="0" smtClean="0"/>
              <a:t>), the number of divergences driven by positive selection (</a:t>
            </a:r>
            <a:r>
              <a:rPr lang="en-US" dirty="0" err="1" smtClean="0"/>
              <a:t>Dp</a:t>
            </a:r>
            <a:r>
              <a:rPr lang="en-US" dirty="0" smtClean="0"/>
              <a:t>), and the number of polymorphisms under weak negative selection (Pw).</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6</a:t>
            </a:fld>
            <a:endParaRPr lang="en-US"/>
          </a:p>
        </p:txBody>
      </p:sp>
    </p:spTree>
    <p:extLst>
      <p:ext uri="{BB962C8B-B14F-4D97-AF65-F5344CB8AC3E}">
        <p14:creationId xmlns:p14="http://schemas.microsoft.com/office/powerpoint/2010/main" val="3611850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out how these sites were categorized as proximal </a:t>
            </a:r>
            <a:r>
              <a:rPr lang="en-US" dirty="0" err="1" smtClean="0"/>
              <a:t>vs</a:t>
            </a:r>
            <a:r>
              <a:rPr lang="en-US" dirty="0" smtClean="0"/>
              <a:t> distal</a:t>
            </a:r>
            <a:r>
              <a:rPr lang="en-US" baseline="0" dirty="0" smtClean="0"/>
              <a:t> </a:t>
            </a:r>
          </a:p>
          <a:p>
            <a:r>
              <a:rPr lang="en-US" dirty="0" smtClean="0"/>
              <a:t>All </a:t>
            </a:r>
            <a:r>
              <a:rPr lang="en-US" dirty="0" err="1" smtClean="0"/>
              <a:t>DNase</a:t>
            </a:r>
            <a:r>
              <a:rPr lang="en-US" dirty="0" smtClean="0"/>
              <a:t> peaks from the above 14 cell lines were merged to form</a:t>
            </a:r>
            <a:r>
              <a:rPr lang="en-US" baseline="0" dirty="0" smtClean="0"/>
              <a:t> </a:t>
            </a:r>
            <a:r>
              <a:rPr lang="en-US" dirty="0" err="1" smtClean="0"/>
              <a:t>non­overlapping</a:t>
            </a:r>
            <a:r>
              <a:rPr lang="en-US" dirty="0" smtClean="0"/>
              <a:t> </a:t>
            </a:r>
            <a:r>
              <a:rPr lang="en-US" dirty="0" err="1" smtClean="0"/>
              <a:t>DNase­hypersensitive</a:t>
            </a:r>
            <a:r>
              <a:rPr lang="en-US" dirty="0" smtClean="0"/>
              <a:t> regions.</a:t>
            </a:r>
          </a:p>
          <a:p>
            <a:r>
              <a:rPr lang="en-US" dirty="0" smtClean="0"/>
              <a:t>The merged </a:t>
            </a:r>
            <a:r>
              <a:rPr lang="en-US" dirty="0" err="1" smtClean="0"/>
              <a:t>DNase­hypersensitive</a:t>
            </a:r>
            <a:r>
              <a:rPr lang="en-US" dirty="0" smtClean="0"/>
              <a:t> regions were separated into </a:t>
            </a:r>
            <a:r>
              <a:rPr lang="en-US" dirty="0" err="1" smtClean="0"/>
              <a:t>TSS­proximal</a:t>
            </a:r>
            <a:r>
              <a:rPr lang="en-US" baseline="0" dirty="0" smtClean="0"/>
              <a:t> </a:t>
            </a:r>
            <a:r>
              <a:rPr lang="en-US" dirty="0" smtClean="0"/>
              <a:t>and </a:t>
            </a:r>
            <a:r>
              <a:rPr lang="en-US" dirty="0" err="1" smtClean="0"/>
              <a:t>TSS­distal</a:t>
            </a:r>
            <a:r>
              <a:rPr lang="en-US" dirty="0" smtClean="0"/>
              <a:t> groups based on whether or not they intersected a 2000­bp</a:t>
            </a:r>
            <a:r>
              <a:rPr lang="en-US" baseline="0" dirty="0" smtClean="0"/>
              <a:t> </a:t>
            </a:r>
            <a:r>
              <a:rPr lang="en-US" dirty="0" smtClean="0"/>
              <a:t>window centered on any GENCODE TSS (V19; gencode.v19.TSS.notlow.gff).</a:t>
            </a:r>
          </a:p>
          <a:p>
            <a:r>
              <a:rPr lang="en-US" dirty="0" smtClean="0"/>
              <a:t>For each proximal and distal </a:t>
            </a:r>
            <a:r>
              <a:rPr lang="en-US" dirty="0" err="1" smtClean="0"/>
              <a:t>DNase­hypersensitive</a:t>
            </a:r>
            <a:r>
              <a:rPr lang="en-US" dirty="0" smtClean="0"/>
              <a:t> region, the </a:t>
            </a:r>
            <a:r>
              <a:rPr lang="en-US" dirty="0" err="1" smtClean="0"/>
              <a:t>DNase</a:t>
            </a:r>
            <a:r>
              <a:rPr lang="en-US" dirty="0" smtClean="0"/>
              <a:t> peak with</a:t>
            </a:r>
            <a:r>
              <a:rPr lang="en-US" baseline="0" dirty="0" smtClean="0"/>
              <a:t> </a:t>
            </a:r>
            <a:r>
              <a:rPr lang="en-US" dirty="0" smtClean="0"/>
              <a:t>the maximum score was labeled as a “master peak”</a:t>
            </a:r>
          </a:p>
          <a:p>
            <a:r>
              <a:rPr lang="en-US" dirty="0" smtClean="0"/>
              <a:t>For each of the distal and proximal </a:t>
            </a:r>
            <a:r>
              <a:rPr lang="en-US" dirty="0" err="1" smtClean="0"/>
              <a:t>DNase</a:t>
            </a:r>
            <a:r>
              <a:rPr lang="en-US" dirty="0" smtClean="0"/>
              <a:t> master peaks, overlapping TF</a:t>
            </a:r>
            <a:r>
              <a:rPr lang="en-US" baseline="0" dirty="0" smtClean="0"/>
              <a:t> </a:t>
            </a:r>
            <a:r>
              <a:rPr lang="en-US" dirty="0" err="1" smtClean="0"/>
              <a:t>ChIP­seq</a:t>
            </a:r>
            <a:r>
              <a:rPr lang="en-US" dirty="0" smtClean="0"/>
              <a:t> peaks across all cell types (not restricted to above 14 cell lines) were</a:t>
            </a:r>
            <a:r>
              <a:rPr lang="en-US" baseline="0" dirty="0" smtClean="0"/>
              <a:t> </a:t>
            </a:r>
            <a:r>
              <a:rPr lang="en-US" dirty="0" smtClean="0"/>
              <a:t>identified. The TF peaks with maximum score in each master </a:t>
            </a:r>
            <a:r>
              <a:rPr lang="en-US" dirty="0" err="1" smtClean="0"/>
              <a:t>DNase</a:t>
            </a:r>
            <a:r>
              <a:rPr lang="en-US" dirty="0" smtClean="0"/>
              <a:t> peak</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8</a:t>
            </a:fld>
            <a:endParaRPr lang="en-US"/>
          </a:p>
        </p:txBody>
      </p:sp>
    </p:spTree>
    <p:extLst>
      <p:ext uri="{BB962C8B-B14F-4D97-AF65-F5344CB8AC3E}">
        <p14:creationId xmlns:p14="http://schemas.microsoft.com/office/powerpoint/2010/main" val="2286616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17</a:t>
            </a:fld>
            <a:endParaRPr lang="en-US"/>
          </a:p>
        </p:txBody>
      </p:sp>
    </p:spTree>
    <p:extLst>
      <p:ext uri="{BB962C8B-B14F-4D97-AF65-F5344CB8AC3E}">
        <p14:creationId xmlns:p14="http://schemas.microsoft.com/office/powerpoint/2010/main" val="1163706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regulatory regions with positive selection in brain compared to muscle</a:t>
            </a:r>
            <a:r>
              <a:rPr lang="en-US" baseline="0" dirty="0" smtClean="0"/>
              <a:t> (both promoters and enhancers. </a:t>
            </a:r>
            <a:endParaRPr lang="en-US" dirty="0"/>
          </a:p>
        </p:txBody>
      </p:sp>
      <p:sp>
        <p:nvSpPr>
          <p:cNvPr id="4" name="Slide Number Placeholder 3"/>
          <p:cNvSpPr>
            <a:spLocks noGrp="1"/>
          </p:cNvSpPr>
          <p:nvPr>
            <p:ph type="sldNum" sz="quarter" idx="10"/>
          </p:nvPr>
        </p:nvSpPr>
        <p:spPr/>
        <p:txBody>
          <a:bodyPr/>
          <a:lstStyle/>
          <a:p>
            <a:fld id="{B7F5022C-11F0-7646-A816-8AF89EDB3406}" type="slidenum">
              <a:rPr lang="en-US" smtClean="0"/>
              <a:t>60</a:t>
            </a:fld>
            <a:endParaRPr lang="en-US"/>
          </a:p>
        </p:txBody>
      </p:sp>
    </p:spTree>
    <p:extLst>
      <p:ext uri="{BB962C8B-B14F-4D97-AF65-F5344CB8AC3E}">
        <p14:creationId xmlns:p14="http://schemas.microsoft.com/office/powerpoint/2010/main" val="902562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24823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03034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328678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247244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47F891-F70B-7049-8FB2-E0A058AB3AEF}" type="datetimeFigureOut">
              <a:rPr lang="en-US" smtClean="0"/>
              <a:t>5/13/15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761664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91693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47F891-F70B-7049-8FB2-E0A058AB3AEF}" type="datetimeFigureOut">
              <a:rPr lang="en-US" smtClean="0"/>
              <a:t>5/13/15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36296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47F891-F70B-7049-8FB2-E0A058AB3AEF}" type="datetimeFigureOut">
              <a:rPr lang="en-US" smtClean="0"/>
              <a:t>5/13/15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917303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7F891-F70B-7049-8FB2-E0A058AB3AEF}" type="datetimeFigureOut">
              <a:rPr lang="en-US" smtClean="0"/>
              <a:t>5/13/15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7454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542264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7F891-F70B-7049-8FB2-E0A058AB3AEF}" type="datetimeFigureOut">
              <a:rPr lang="en-US" smtClean="0"/>
              <a:t>5/13/15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F5FB57-C489-CF46-A11B-9A293D9A9E31}" type="slidenum">
              <a:rPr lang="en-US" smtClean="0"/>
              <a:t>‹#›</a:t>
            </a:fld>
            <a:endParaRPr lang="en-US"/>
          </a:p>
        </p:txBody>
      </p:sp>
    </p:spTree>
    <p:extLst>
      <p:ext uri="{BB962C8B-B14F-4D97-AF65-F5344CB8AC3E}">
        <p14:creationId xmlns:p14="http://schemas.microsoft.com/office/powerpoint/2010/main" val="17307726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7F891-F70B-7049-8FB2-E0A058AB3AEF}" type="datetimeFigureOut">
              <a:rPr lang="en-US" smtClean="0"/>
              <a:t>5/13/15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5FB57-C489-CF46-A11B-9A293D9A9E31}" type="slidenum">
              <a:rPr lang="en-US" smtClean="0"/>
              <a:t>‹#›</a:t>
            </a:fld>
            <a:endParaRPr lang="en-US"/>
          </a:p>
        </p:txBody>
      </p:sp>
    </p:spTree>
    <p:extLst>
      <p:ext uri="{BB962C8B-B14F-4D97-AF65-F5344CB8AC3E}">
        <p14:creationId xmlns:p14="http://schemas.microsoft.com/office/powerpoint/2010/main" val="204630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latin typeface="Arial"/>
                <a:cs typeface="Arial"/>
              </a:rPr>
              <a:t>The Influence of Selection on Human </a:t>
            </a:r>
            <a:r>
              <a:rPr lang="en-US" b="1" i="1" dirty="0" err="1" smtClean="0">
                <a:latin typeface="Arial"/>
                <a:cs typeface="Arial"/>
              </a:rPr>
              <a:t>cis</a:t>
            </a:r>
            <a:r>
              <a:rPr lang="en-US" b="1" dirty="0" smtClean="0">
                <a:latin typeface="Arial"/>
                <a:cs typeface="Arial"/>
              </a:rPr>
              <a:t>-Regulatory Elements</a:t>
            </a:r>
            <a:endParaRPr lang="en-US" b="1" dirty="0">
              <a:latin typeface="Arial"/>
              <a:cs typeface="Arial"/>
            </a:endParaRPr>
          </a:p>
        </p:txBody>
      </p:sp>
      <p:sp>
        <p:nvSpPr>
          <p:cNvPr id="3" name="Subtitle 2"/>
          <p:cNvSpPr>
            <a:spLocks noGrp="1"/>
          </p:cNvSpPr>
          <p:nvPr>
            <p:ph type="subTitle" idx="1"/>
          </p:nvPr>
        </p:nvSpPr>
        <p:spPr/>
        <p:txBody>
          <a:bodyPr/>
          <a:lstStyle/>
          <a:p>
            <a:r>
              <a:rPr lang="en-US" dirty="0" smtClean="0">
                <a:latin typeface="Arial"/>
                <a:cs typeface="Arial"/>
              </a:rPr>
              <a:t>Diego Rivera Gelsinger</a:t>
            </a:r>
          </a:p>
          <a:p>
            <a:r>
              <a:rPr lang="en-US" dirty="0" smtClean="0">
                <a:latin typeface="Arial"/>
                <a:cs typeface="Arial"/>
              </a:rPr>
              <a:t>Rotation #4</a:t>
            </a:r>
          </a:p>
          <a:p>
            <a:r>
              <a:rPr lang="en-US" dirty="0" smtClean="0">
                <a:latin typeface="Arial"/>
                <a:cs typeface="Arial"/>
              </a:rPr>
              <a:t>Dr. James Taylor’s Lab</a:t>
            </a:r>
            <a:endParaRPr lang="en-US" dirty="0">
              <a:latin typeface="Arial"/>
              <a:cs typeface="Arial"/>
            </a:endParaRPr>
          </a:p>
        </p:txBody>
      </p:sp>
    </p:spTree>
    <p:extLst>
      <p:ext uri="{BB962C8B-B14F-4D97-AF65-F5344CB8AC3E}">
        <p14:creationId xmlns:p14="http://schemas.microsoft.com/office/powerpoint/2010/main" val="40970677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Substantial Degree of Differential Expression in Muscle Tissue between Human and Chimp</a:t>
            </a:r>
            <a:endParaRPr lang="en-US" sz="3000" b="1" dirty="0">
              <a:latin typeface="Arial"/>
              <a:cs typeface="Arial"/>
            </a:endParaRPr>
          </a:p>
        </p:txBody>
      </p:sp>
      <p:pic>
        <p:nvPicPr>
          <p:cNvPr id="4" name="Picture 3" descr="muscle_DESeq2plot_hum-chi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257663"/>
            <a:ext cx="8153400" cy="5791200"/>
          </a:xfrm>
          <a:prstGeom prst="rect">
            <a:avLst/>
          </a:prstGeom>
        </p:spPr>
      </p:pic>
      <p:sp>
        <p:nvSpPr>
          <p:cNvPr id="5" name="TextBox 4"/>
          <p:cNvSpPr txBox="1"/>
          <p:nvPr/>
        </p:nvSpPr>
        <p:spPr>
          <a:xfrm>
            <a:off x="1256436" y="2003575"/>
            <a:ext cx="3457096" cy="338554"/>
          </a:xfrm>
          <a:prstGeom prst="rect">
            <a:avLst/>
          </a:prstGeom>
          <a:noFill/>
        </p:spPr>
        <p:txBody>
          <a:bodyPr wrap="none" rtlCol="0">
            <a:spAutoFit/>
          </a:bodyPr>
          <a:lstStyle/>
          <a:p>
            <a:r>
              <a:rPr lang="en-US" sz="1600" b="1" dirty="0" smtClean="0">
                <a:latin typeface="Arial"/>
                <a:cs typeface="Arial"/>
              </a:rPr>
              <a:t>Human changes relative to chimp</a:t>
            </a:r>
            <a:endParaRPr lang="en-US" sz="1600" b="1" dirty="0">
              <a:latin typeface="Arial"/>
              <a:cs typeface="Arial"/>
            </a:endParaRPr>
          </a:p>
        </p:txBody>
      </p:sp>
    </p:spTree>
    <p:extLst>
      <p:ext uri="{BB962C8B-B14F-4D97-AF65-F5344CB8AC3E}">
        <p14:creationId xmlns:p14="http://schemas.microsoft.com/office/powerpoint/2010/main" val="7341352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2700" b="1" dirty="0" smtClean="0">
                <a:latin typeface="Arial"/>
                <a:cs typeface="Arial"/>
              </a:rPr>
              <a:t>Larger Degree of Differentially Expressed Genes in the Prefrontal Cortex between Human and Chimpanzees</a:t>
            </a:r>
            <a:endParaRPr lang="en-US" sz="2700" b="1" dirty="0">
              <a:latin typeface="Arial"/>
              <a:cs typeface="Arial"/>
            </a:endParaRPr>
          </a:p>
        </p:txBody>
      </p:sp>
      <p:pic>
        <p:nvPicPr>
          <p:cNvPr id="4" name="Picture 3" descr="prefrontal_cortex_DESeq2plot_hum-chi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50" y="1266280"/>
            <a:ext cx="8013700" cy="5778500"/>
          </a:xfrm>
          <a:prstGeom prst="rect">
            <a:avLst/>
          </a:prstGeom>
        </p:spPr>
      </p:pic>
      <p:sp>
        <p:nvSpPr>
          <p:cNvPr id="3" name="TextBox 2"/>
          <p:cNvSpPr txBox="1"/>
          <p:nvPr/>
        </p:nvSpPr>
        <p:spPr>
          <a:xfrm>
            <a:off x="1317564" y="2003575"/>
            <a:ext cx="3866150" cy="369332"/>
          </a:xfrm>
          <a:prstGeom prst="rect">
            <a:avLst/>
          </a:prstGeom>
          <a:noFill/>
        </p:spPr>
        <p:txBody>
          <a:bodyPr wrap="none" rtlCol="0">
            <a:spAutoFit/>
          </a:bodyPr>
          <a:lstStyle/>
          <a:p>
            <a:r>
              <a:rPr lang="en-US" b="1" dirty="0" smtClean="0">
                <a:latin typeface="Arial"/>
                <a:cs typeface="Arial"/>
              </a:rPr>
              <a:t>Human changes relative to chimp</a:t>
            </a:r>
            <a:endParaRPr lang="en-US" b="1" dirty="0">
              <a:latin typeface="Arial"/>
              <a:cs typeface="Arial"/>
            </a:endParaRPr>
          </a:p>
        </p:txBody>
      </p:sp>
    </p:spTree>
    <p:extLst>
      <p:ext uri="{BB962C8B-B14F-4D97-AF65-F5344CB8AC3E}">
        <p14:creationId xmlns:p14="http://schemas.microsoft.com/office/powerpoint/2010/main" val="39589513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Muscle Tissue Differential </a:t>
            </a:r>
            <a:r>
              <a:rPr lang="en-US" sz="3000" b="1" dirty="0">
                <a:latin typeface="Arial"/>
                <a:cs typeface="Arial"/>
              </a:rPr>
              <a:t>Expression Groups by Species</a:t>
            </a:r>
            <a:endParaRPr lang="en-US" sz="3000" dirty="0">
              <a:latin typeface="Arial"/>
              <a:cs typeface="Arial"/>
            </a:endParaRPr>
          </a:p>
        </p:txBody>
      </p:sp>
      <p:grpSp>
        <p:nvGrpSpPr>
          <p:cNvPr id="27" name="Group 26"/>
          <p:cNvGrpSpPr/>
          <p:nvPr/>
        </p:nvGrpSpPr>
        <p:grpSpPr>
          <a:xfrm>
            <a:off x="1411925" y="1547760"/>
            <a:ext cx="7274875" cy="5211762"/>
            <a:chOff x="1371600" y="228600"/>
            <a:chExt cx="7274875" cy="6400800"/>
          </a:xfrm>
        </p:grpSpPr>
        <p:grpSp>
          <p:nvGrpSpPr>
            <p:cNvPr id="26" name="Group 25"/>
            <p:cNvGrpSpPr/>
            <p:nvPr/>
          </p:nvGrpSpPr>
          <p:grpSpPr>
            <a:xfrm>
              <a:off x="1371600" y="228600"/>
              <a:ext cx="5476670" cy="6400800"/>
              <a:chOff x="1371600" y="228600"/>
              <a:chExt cx="5476670" cy="6400800"/>
            </a:xfrm>
          </p:grpSpPr>
          <p:pic>
            <p:nvPicPr>
              <p:cNvPr id="5" name="Picture 4" descr="deseq2_pca_muscle.pdf"/>
              <p:cNvPicPr>
                <a:picLocks noChangeAspect="1"/>
              </p:cNvPicPr>
              <p:nvPr/>
            </p:nvPicPr>
            <p:blipFill rotWithShape="1">
              <a:blip r:embed="rId2">
                <a:extLst>
                  <a:ext uri="{28A0092B-C50C-407E-A947-70E740481C1C}">
                    <a14:useLocalDpi xmlns:a14="http://schemas.microsoft.com/office/drawing/2010/main" val="0"/>
                  </a:ext>
                </a:extLst>
              </a:blip>
              <a:srcRect r="17377"/>
              <a:stretch/>
            </p:blipFill>
            <p:spPr>
              <a:xfrm>
                <a:off x="1371600" y="228600"/>
                <a:ext cx="5288475" cy="6400800"/>
              </a:xfrm>
              <a:prstGeom prst="rect">
                <a:avLst/>
              </a:prstGeom>
            </p:spPr>
          </p:pic>
          <p:sp>
            <p:nvSpPr>
              <p:cNvPr id="6" name="Oval 5"/>
              <p:cNvSpPr/>
              <p:nvPr/>
            </p:nvSpPr>
            <p:spPr>
              <a:xfrm>
                <a:off x="2029579" y="3362070"/>
                <a:ext cx="286384" cy="958812"/>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9" name="Oval 18"/>
              <p:cNvSpPr/>
              <p:nvPr/>
            </p:nvSpPr>
            <p:spPr>
              <a:xfrm>
                <a:off x="5740095" y="423372"/>
                <a:ext cx="1108175" cy="5723305"/>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25" name="Group 24"/>
            <p:cNvGrpSpPr/>
            <p:nvPr/>
          </p:nvGrpSpPr>
          <p:grpSpPr>
            <a:xfrm>
              <a:off x="6952682" y="2752220"/>
              <a:ext cx="1693793" cy="1392434"/>
              <a:chOff x="6952682" y="2805889"/>
              <a:chExt cx="1693793" cy="1392434"/>
            </a:xfrm>
          </p:grpSpPr>
          <p:sp>
            <p:nvSpPr>
              <p:cNvPr id="12" name="TextBox 11"/>
              <p:cNvSpPr txBox="1"/>
              <p:nvPr/>
            </p:nvSpPr>
            <p:spPr>
              <a:xfrm>
                <a:off x="6952682" y="2805889"/>
                <a:ext cx="1693793" cy="1392434"/>
              </a:xfrm>
              <a:prstGeom prst="rect">
                <a:avLst/>
              </a:prstGeom>
              <a:solidFill>
                <a:schemeClr val="bg1"/>
              </a:solidFill>
              <a:ln w="19050" cmpd="sng">
                <a:solidFill>
                  <a:schemeClr val="tx1"/>
                </a:solidFill>
              </a:ln>
              <a:effectLst/>
            </p:spPr>
            <p:txBody>
              <a:bodyPr wrap="square" rtlCol="0">
                <a:spAutoFit/>
              </a:bodyPr>
              <a:lstStyle/>
              <a:p>
                <a:endParaRPr lang="en-US" dirty="0">
                  <a:latin typeface="Arial"/>
                  <a:cs typeface="Arial"/>
                </a:endParaRPr>
              </a:p>
            </p:txBody>
          </p:sp>
          <p:grpSp>
            <p:nvGrpSpPr>
              <p:cNvPr id="22" name="Group 21"/>
              <p:cNvGrpSpPr/>
              <p:nvPr/>
            </p:nvGrpSpPr>
            <p:grpSpPr>
              <a:xfrm>
                <a:off x="7581381" y="2947203"/>
                <a:ext cx="1011465" cy="1026196"/>
                <a:chOff x="7581381" y="2937688"/>
                <a:chExt cx="1011465" cy="1026196"/>
              </a:xfrm>
            </p:grpSpPr>
            <p:sp>
              <p:nvSpPr>
                <p:cNvPr id="13" name="TextBox 12"/>
                <p:cNvSpPr txBox="1"/>
                <p:nvPr/>
              </p:nvSpPr>
              <p:spPr>
                <a:xfrm>
                  <a:off x="7581381" y="3472491"/>
                  <a:ext cx="1011465" cy="491393"/>
                </a:xfrm>
                <a:prstGeom prst="rect">
                  <a:avLst/>
                </a:prstGeom>
                <a:noFill/>
              </p:spPr>
              <p:txBody>
                <a:bodyPr wrap="none" rtlCol="0">
                  <a:spAutoFit/>
                </a:bodyPr>
                <a:lstStyle/>
                <a:p>
                  <a:pPr algn="ctr"/>
                  <a:r>
                    <a:rPr lang="en-US" sz="2000" dirty="0" smtClean="0">
                      <a:latin typeface="Arial"/>
                      <a:cs typeface="Arial"/>
                    </a:rPr>
                    <a:t>Human</a:t>
                  </a:r>
                </a:p>
              </p:txBody>
            </p:sp>
            <p:sp>
              <p:nvSpPr>
                <p:cNvPr id="15" name="TextBox 14"/>
                <p:cNvSpPr txBox="1"/>
                <p:nvPr/>
              </p:nvSpPr>
              <p:spPr>
                <a:xfrm>
                  <a:off x="7624211" y="2937688"/>
                  <a:ext cx="925804" cy="491393"/>
                </a:xfrm>
                <a:prstGeom prst="rect">
                  <a:avLst/>
                </a:prstGeom>
                <a:noFill/>
              </p:spPr>
              <p:txBody>
                <a:bodyPr wrap="none" rtlCol="0">
                  <a:spAutoFit/>
                </a:bodyPr>
                <a:lstStyle/>
                <a:p>
                  <a:pPr algn="ctr"/>
                  <a:r>
                    <a:rPr lang="en-US" sz="2000" dirty="0" smtClean="0">
                      <a:latin typeface="Arial"/>
                      <a:cs typeface="Arial"/>
                    </a:rPr>
                    <a:t>Chimp</a:t>
                  </a:r>
                </a:p>
              </p:txBody>
            </p:sp>
          </p:grpSp>
          <p:grpSp>
            <p:nvGrpSpPr>
              <p:cNvPr id="24" name="Group 23"/>
              <p:cNvGrpSpPr/>
              <p:nvPr/>
            </p:nvGrpSpPr>
            <p:grpSpPr>
              <a:xfrm>
                <a:off x="6979531" y="2886586"/>
                <a:ext cx="610116" cy="1147897"/>
                <a:chOff x="6979531" y="2886586"/>
                <a:chExt cx="610116" cy="1147897"/>
              </a:xfrm>
            </p:grpSpPr>
            <p:pic>
              <p:nvPicPr>
                <p:cNvPr id="20" name="Picture 19" descr="deseq2_pca_muscle.pdf"/>
                <p:cNvPicPr>
                  <a:picLocks noChangeAspect="1"/>
                </p:cNvPicPr>
                <p:nvPr/>
              </p:nvPicPr>
              <p:blipFill rotWithShape="1">
                <a:blip r:embed="rId3">
                  <a:extLst>
                    <a:ext uri="{28A0092B-C50C-407E-A947-70E740481C1C}">
                      <a14:useLocalDpi xmlns:a14="http://schemas.microsoft.com/office/drawing/2010/main" val="0"/>
                    </a:ext>
                  </a:extLst>
                </a:blip>
                <a:srcRect l="84348" t="45211" r="11761" b="50898"/>
                <a:stretch/>
              </p:blipFill>
              <p:spPr>
                <a:xfrm>
                  <a:off x="6979531" y="2886586"/>
                  <a:ext cx="610116" cy="610153"/>
                </a:xfrm>
                <a:prstGeom prst="rect">
                  <a:avLst/>
                </a:prstGeom>
              </p:spPr>
            </p:pic>
            <p:pic>
              <p:nvPicPr>
                <p:cNvPr id="21" name="Picture 20" descr="deseq2_pca_muscle.pdf"/>
                <p:cNvPicPr>
                  <a:picLocks/>
                </p:cNvPicPr>
                <p:nvPr/>
              </p:nvPicPr>
              <p:blipFill rotWithShape="1">
                <a:blip r:embed="rId4">
                  <a:extLst>
                    <a:ext uri="{28A0092B-C50C-407E-A947-70E740481C1C}">
                      <a14:useLocalDpi xmlns:a14="http://schemas.microsoft.com/office/drawing/2010/main" val="0"/>
                    </a:ext>
                  </a:extLst>
                </a:blip>
                <a:srcRect l="84348" t="48862" r="11807" b="47636"/>
                <a:stretch/>
              </p:blipFill>
              <p:spPr>
                <a:xfrm>
                  <a:off x="6981023" y="3432598"/>
                  <a:ext cx="608624" cy="601885"/>
                </a:xfrm>
                <a:prstGeom prst="rect">
                  <a:avLst/>
                </a:prstGeom>
              </p:spPr>
            </p:pic>
          </p:grpSp>
        </p:grpSp>
      </p:grpSp>
    </p:spTree>
    <p:extLst>
      <p:ext uri="{BB962C8B-B14F-4D97-AF65-F5344CB8AC3E}">
        <p14:creationId xmlns:p14="http://schemas.microsoft.com/office/powerpoint/2010/main" val="32506693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Prefrontal Cortex Tissue Differential Expression Groups by Species</a:t>
            </a:r>
            <a:endParaRPr lang="en-US" sz="3000" b="1" dirty="0">
              <a:latin typeface="Arial"/>
              <a:cs typeface="Arial"/>
            </a:endParaRPr>
          </a:p>
        </p:txBody>
      </p:sp>
      <p:grpSp>
        <p:nvGrpSpPr>
          <p:cNvPr id="19" name="Group 18"/>
          <p:cNvGrpSpPr/>
          <p:nvPr/>
        </p:nvGrpSpPr>
        <p:grpSpPr>
          <a:xfrm>
            <a:off x="1570645" y="1457950"/>
            <a:ext cx="6861662" cy="5309429"/>
            <a:chOff x="1842808" y="457200"/>
            <a:chExt cx="7077210" cy="6400800"/>
          </a:xfrm>
        </p:grpSpPr>
        <p:grpSp>
          <p:nvGrpSpPr>
            <p:cNvPr id="9" name="Group 8"/>
            <p:cNvGrpSpPr/>
            <p:nvPr/>
          </p:nvGrpSpPr>
          <p:grpSpPr>
            <a:xfrm>
              <a:off x="7263966" y="2999508"/>
              <a:ext cx="1656052" cy="1373957"/>
              <a:chOff x="6952681" y="2824577"/>
              <a:chExt cx="1656052" cy="1373957"/>
            </a:xfrm>
          </p:grpSpPr>
          <p:sp>
            <p:nvSpPr>
              <p:cNvPr id="10" name="TextBox 9"/>
              <p:cNvSpPr txBox="1"/>
              <p:nvPr/>
            </p:nvSpPr>
            <p:spPr>
              <a:xfrm>
                <a:off x="6952681" y="2824577"/>
                <a:ext cx="1656052" cy="1373957"/>
              </a:xfrm>
              <a:prstGeom prst="rect">
                <a:avLst/>
              </a:prstGeom>
              <a:solidFill>
                <a:schemeClr val="bg1"/>
              </a:solidFill>
              <a:ln w="19050" cmpd="sng">
                <a:solidFill>
                  <a:schemeClr val="tx1"/>
                </a:solidFill>
              </a:ln>
              <a:effectLst/>
            </p:spPr>
            <p:txBody>
              <a:bodyPr wrap="square" rtlCol="0">
                <a:spAutoFit/>
              </a:bodyPr>
              <a:lstStyle/>
              <a:p>
                <a:endParaRPr lang="en-US" dirty="0">
                  <a:latin typeface="Arial"/>
                  <a:cs typeface="Arial"/>
                </a:endParaRPr>
              </a:p>
            </p:txBody>
          </p:sp>
          <p:grpSp>
            <p:nvGrpSpPr>
              <p:cNvPr id="11" name="Group 10"/>
              <p:cNvGrpSpPr/>
              <p:nvPr/>
            </p:nvGrpSpPr>
            <p:grpSpPr>
              <a:xfrm>
                <a:off x="7565494" y="2948217"/>
                <a:ext cx="1043239" cy="1016819"/>
                <a:chOff x="7565494" y="2938702"/>
                <a:chExt cx="1043239" cy="1016819"/>
              </a:xfrm>
            </p:grpSpPr>
            <p:sp>
              <p:nvSpPr>
                <p:cNvPr id="15" name="TextBox 14"/>
                <p:cNvSpPr txBox="1"/>
                <p:nvPr/>
              </p:nvSpPr>
              <p:spPr>
                <a:xfrm>
                  <a:off x="7565494" y="3473167"/>
                  <a:ext cx="1043239" cy="482354"/>
                </a:xfrm>
                <a:prstGeom prst="rect">
                  <a:avLst/>
                </a:prstGeom>
                <a:noFill/>
              </p:spPr>
              <p:txBody>
                <a:bodyPr wrap="none" rtlCol="0">
                  <a:spAutoFit/>
                </a:bodyPr>
                <a:lstStyle/>
                <a:p>
                  <a:pPr algn="ctr"/>
                  <a:r>
                    <a:rPr lang="en-US" sz="2000" dirty="0" smtClean="0">
                      <a:latin typeface="Arial"/>
                      <a:cs typeface="Arial"/>
                    </a:rPr>
                    <a:t>Human</a:t>
                  </a:r>
                </a:p>
              </p:txBody>
            </p:sp>
            <p:sp>
              <p:nvSpPr>
                <p:cNvPr id="16" name="TextBox 15"/>
                <p:cNvSpPr txBox="1"/>
                <p:nvPr/>
              </p:nvSpPr>
              <p:spPr>
                <a:xfrm>
                  <a:off x="7609670" y="2938702"/>
                  <a:ext cx="954887" cy="482354"/>
                </a:xfrm>
                <a:prstGeom prst="rect">
                  <a:avLst/>
                </a:prstGeom>
                <a:noFill/>
              </p:spPr>
              <p:txBody>
                <a:bodyPr wrap="none" rtlCol="0">
                  <a:spAutoFit/>
                </a:bodyPr>
                <a:lstStyle/>
                <a:p>
                  <a:pPr algn="ctr"/>
                  <a:r>
                    <a:rPr lang="en-US" sz="2000" dirty="0" smtClean="0">
                      <a:latin typeface="Arial"/>
                      <a:cs typeface="Arial"/>
                    </a:rPr>
                    <a:t>Chimp</a:t>
                  </a:r>
                </a:p>
              </p:txBody>
            </p:sp>
          </p:grpSp>
          <p:grpSp>
            <p:nvGrpSpPr>
              <p:cNvPr id="12" name="Group 11"/>
              <p:cNvGrpSpPr/>
              <p:nvPr/>
            </p:nvGrpSpPr>
            <p:grpSpPr>
              <a:xfrm>
                <a:off x="6979531" y="2886586"/>
                <a:ext cx="610116" cy="1147897"/>
                <a:chOff x="6979531" y="2886586"/>
                <a:chExt cx="610116" cy="1147897"/>
              </a:xfrm>
            </p:grpSpPr>
            <p:pic>
              <p:nvPicPr>
                <p:cNvPr id="13" name="Picture 12" descr="deseq2_pca_muscle.pdf"/>
                <p:cNvPicPr>
                  <a:picLocks noChangeAspect="1"/>
                </p:cNvPicPr>
                <p:nvPr/>
              </p:nvPicPr>
              <p:blipFill rotWithShape="1">
                <a:blip r:embed="rId2">
                  <a:extLst>
                    <a:ext uri="{28A0092B-C50C-407E-A947-70E740481C1C}">
                      <a14:useLocalDpi xmlns:a14="http://schemas.microsoft.com/office/drawing/2010/main" val="0"/>
                    </a:ext>
                  </a:extLst>
                </a:blip>
                <a:srcRect l="84348" t="45211" r="11761" b="50898"/>
                <a:stretch/>
              </p:blipFill>
              <p:spPr>
                <a:xfrm>
                  <a:off x="6979531" y="2886586"/>
                  <a:ext cx="610116" cy="610153"/>
                </a:xfrm>
                <a:prstGeom prst="rect">
                  <a:avLst/>
                </a:prstGeom>
              </p:spPr>
            </p:pic>
            <p:pic>
              <p:nvPicPr>
                <p:cNvPr id="14" name="Picture 13" descr="deseq2_pca_muscle.pdf"/>
                <p:cNvPicPr>
                  <a:picLocks/>
                </p:cNvPicPr>
                <p:nvPr/>
              </p:nvPicPr>
              <p:blipFill rotWithShape="1">
                <a:blip r:embed="rId3">
                  <a:extLst>
                    <a:ext uri="{28A0092B-C50C-407E-A947-70E740481C1C}">
                      <a14:useLocalDpi xmlns:a14="http://schemas.microsoft.com/office/drawing/2010/main" val="0"/>
                    </a:ext>
                  </a:extLst>
                </a:blip>
                <a:srcRect l="84348" t="48862" r="11807" b="47636"/>
                <a:stretch/>
              </p:blipFill>
              <p:spPr>
                <a:xfrm>
                  <a:off x="6981023" y="3432598"/>
                  <a:ext cx="608624" cy="601885"/>
                </a:xfrm>
                <a:prstGeom prst="rect">
                  <a:avLst/>
                </a:prstGeom>
              </p:spPr>
            </p:pic>
          </p:grpSp>
        </p:grpSp>
        <p:grpSp>
          <p:nvGrpSpPr>
            <p:cNvPr id="18" name="Group 17"/>
            <p:cNvGrpSpPr/>
            <p:nvPr/>
          </p:nvGrpSpPr>
          <p:grpSpPr>
            <a:xfrm>
              <a:off x="1842808" y="457200"/>
              <a:ext cx="5358904" cy="6400800"/>
              <a:chOff x="1842808" y="457200"/>
              <a:chExt cx="5358904" cy="6400800"/>
            </a:xfrm>
          </p:grpSpPr>
          <p:pic>
            <p:nvPicPr>
              <p:cNvPr id="6" name="Picture 5" descr="testplot.pdf"/>
              <p:cNvPicPr>
                <a:picLocks noChangeAspect="1"/>
              </p:cNvPicPr>
              <p:nvPr/>
            </p:nvPicPr>
            <p:blipFill rotWithShape="1">
              <a:blip r:embed="rId4">
                <a:extLst>
                  <a:ext uri="{28A0092B-C50C-407E-A947-70E740481C1C}">
                    <a14:useLocalDpi xmlns:a14="http://schemas.microsoft.com/office/drawing/2010/main" val="0"/>
                  </a:ext>
                </a:extLst>
              </a:blip>
              <a:srcRect r="17131"/>
              <a:stretch/>
            </p:blipFill>
            <p:spPr>
              <a:xfrm>
                <a:off x="1842808" y="457200"/>
                <a:ext cx="5304298" cy="6400800"/>
              </a:xfrm>
              <a:prstGeom prst="rect">
                <a:avLst/>
              </a:prstGeom>
            </p:spPr>
          </p:pic>
          <p:sp>
            <p:nvSpPr>
              <p:cNvPr id="8" name="Oval 7"/>
              <p:cNvSpPr/>
              <p:nvPr/>
            </p:nvSpPr>
            <p:spPr>
              <a:xfrm>
                <a:off x="2353316" y="2166666"/>
                <a:ext cx="385993" cy="4151867"/>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Oval 16"/>
              <p:cNvSpPr/>
              <p:nvPr/>
            </p:nvSpPr>
            <p:spPr>
              <a:xfrm>
                <a:off x="6300412" y="684866"/>
                <a:ext cx="901300" cy="4714685"/>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spTree>
    <p:extLst>
      <p:ext uri="{BB962C8B-B14F-4D97-AF65-F5344CB8AC3E}">
        <p14:creationId xmlns:p14="http://schemas.microsoft.com/office/powerpoint/2010/main" val="17093628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Human Brain Tissue Exhibits More Up-regulation of Tissue-Specific Genes  than Muscle Tissue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915428665"/>
              </p:ext>
            </p:extLst>
          </p:nvPr>
        </p:nvGraphicFramePr>
        <p:xfrm>
          <a:off x="-1" y="1417638"/>
          <a:ext cx="9024471" cy="54403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868706" y="4896508"/>
            <a:ext cx="1426968" cy="369332"/>
          </a:xfrm>
          <a:prstGeom prst="rect">
            <a:avLst/>
          </a:prstGeom>
          <a:noFill/>
        </p:spPr>
        <p:txBody>
          <a:bodyPr wrap="none" rtlCol="0">
            <a:spAutoFit/>
          </a:bodyPr>
          <a:lstStyle/>
          <a:p>
            <a:r>
              <a:rPr lang="en-US" dirty="0" smtClean="0"/>
              <a:t>Up-regulated</a:t>
            </a:r>
            <a:endParaRPr lang="en-US" dirty="0"/>
          </a:p>
        </p:txBody>
      </p:sp>
      <p:sp>
        <p:nvSpPr>
          <p:cNvPr id="6" name="TextBox 5"/>
          <p:cNvSpPr txBox="1"/>
          <p:nvPr/>
        </p:nvSpPr>
        <p:spPr>
          <a:xfrm>
            <a:off x="6753411" y="1654273"/>
            <a:ext cx="1426968" cy="369332"/>
          </a:xfrm>
          <a:prstGeom prst="rect">
            <a:avLst/>
          </a:prstGeom>
          <a:noFill/>
        </p:spPr>
        <p:txBody>
          <a:bodyPr wrap="none" rtlCol="0">
            <a:spAutoFit/>
          </a:bodyPr>
          <a:lstStyle/>
          <a:p>
            <a:r>
              <a:rPr lang="en-US" dirty="0" smtClean="0"/>
              <a:t>Up-regulated</a:t>
            </a:r>
            <a:endParaRPr lang="en-US" dirty="0"/>
          </a:p>
        </p:txBody>
      </p:sp>
      <p:sp>
        <p:nvSpPr>
          <p:cNvPr id="7" name="TextBox 6"/>
          <p:cNvSpPr txBox="1"/>
          <p:nvPr/>
        </p:nvSpPr>
        <p:spPr>
          <a:xfrm>
            <a:off x="1946139" y="5176196"/>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
        <p:nvSpPr>
          <p:cNvPr id="8" name="TextBox 7"/>
          <p:cNvSpPr txBox="1"/>
          <p:nvPr/>
        </p:nvSpPr>
        <p:spPr>
          <a:xfrm>
            <a:off x="5830844" y="5011845"/>
            <a:ext cx="1086919" cy="646331"/>
          </a:xfrm>
          <a:prstGeom prst="rect">
            <a:avLst/>
          </a:prstGeom>
          <a:noFill/>
        </p:spPr>
        <p:txBody>
          <a:bodyPr wrap="none" rtlCol="0">
            <a:spAutoFit/>
          </a:bodyPr>
          <a:lstStyle/>
          <a:p>
            <a:pPr algn="ctr"/>
            <a:r>
              <a:rPr lang="en-US" dirty="0" smtClean="0"/>
              <a:t>Down-</a:t>
            </a:r>
          </a:p>
          <a:p>
            <a:pPr algn="ctr"/>
            <a:r>
              <a:rPr lang="en-US" dirty="0" smtClean="0"/>
              <a:t>regulated</a:t>
            </a:r>
            <a:endParaRPr lang="en-US" dirty="0"/>
          </a:p>
        </p:txBody>
      </p:sp>
    </p:spTree>
    <p:extLst>
      <p:ext uri="{BB962C8B-B14F-4D97-AF65-F5344CB8AC3E}">
        <p14:creationId xmlns:p14="http://schemas.microsoft.com/office/powerpoint/2010/main" val="25237598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933"/>
            <a:ext cx="8229600" cy="1143000"/>
          </a:xfrm>
        </p:spPr>
        <p:txBody>
          <a:bodyPr>
            <a:normAutofit fontScale="90000"/>
          </a:bodyPr>
          <a:lstStyle/>
          <a:p>
            <a:r>
              <a:rPr lang="en-US" dirty="0" smtClean="0">
                <a:latin typeface="Arial"/>
                <a:cs typeface="Arial"/>
              </a:rPr>
              <a:t>Influence of Selection on </a:t>
            </a:r>
            <a:r>
              <a:rPr lang="en-US" i="1" dirty="0" err="1" smtClean="0">
                <a:latin typeface="Arial"/>
                <a:cs typeface="Arial"/>
              </a:rPr>
              <a:t>cis</a:t>
            </a:r>
            <a:r>
              <a:rPr lang="en-US" dirty="0" smtClean="0">
                <a:latin typeface="Arial"/>
                <a:cs typeface="Arial"/>
              </a:rPr>
              <a:t>-Regulatory Elements of Muscle</a:t>
            </a:r>
            <a:endParaRPr lang="en-US" dirty="0">
              <a:latin typeface="Arial"/>
              <a:cs typeface="Arial"/>
            </a:endParaRPr>
          </a:p>
        </p:txBody>
      </p:sp>
      <p:pic>
        <p:nvPicPr>
          <p:cNvPr id="3" name="Picture 2"/>
          <p:cNvPicPr>
            <a:picLocks noChangeAspect="1"/>
          </p:cNvPicPr>
          <p:nvPr/>
        </p:nvPicPr>
        <p:blipFill rotWithShape="1">
          <a:blip r:embed="rId2"/>
          <a:srcRect l="73921" t="51485" b="10469"/>
          <a:stretch/>
        </p:blipFill>
        <p:spPr>
          <a:xfrm>
            <a:off x="3750236" y="4243293"/>
            <a:ext cx="1987176" cy="2106706"/>
          </a:xfrm>
          <a:prstGeom prst="rect">
            <a:avLst/>
          </a:prstGeom>
        </p:spPr>
      </p:pic>
    </p:spTree>
    <p:extLst>
      <p:ext uri="{BB962C8B-B14F-4D97-AF65-F5344CB8AC3E}">
        <p14:creationId xmlns:p14="http://schemas.microsoft.com/office/powerpoint/2010/main" val="21826765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Twice as Many Muscle-Enriched Genes are Up-regulated compared to Down-regulated</a:t>
            </a:r>
            <a:endParaRPr lang="en-US" sz="30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2096067370"/>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09587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a:latin typeface="Arial"/>
                <a:cs typeface="Arial"/>
              </a:rPr>
              <a:t>Larger proportion of Regulatory Elements of Up-regulated Brain Genes are Under Selection</a:t>
            </a:r>
            <a:endParaRPr lang="en-US" sz="2700" dirty="0"/>
          </a:p>
        </p:txBody>
      </p:sp>
      <p:sp>
        <p:nvSpPr>
          <p:cNvPr id="6" name="TextBox 5"/>
          <p:cNvSpPr txBox="1"/>
          <p:nvPr/>
        </p:nvSpPr>
        <p:spPr>
          <a:xfrm rot="16200000">
            <a:off x="-2478066" y="4015210"/>
            <a:ext cx="5252360" cy="307777"/>
          </a:xfrm>
          <a:prstGeom prst="rect">
            <a:avLst/>
          </a:prstGeom>
          <a:noFill/>
        </p:spPr>
        <p:txBody>
          <a:bodyPr wrap="none" rtlCol="0">
            <a:spAutoFit/>
          </a:bodyPr>
          <a:lstStyle/>
          <a:p>
            <a:r>
              <a:rPr lang="en-US" sz="1400" b="1" dirty="0">
                <a:latin typeface="Arial"/>
                <a:cs typeface="Arial"/>
              </a:rPr>
              <a:t>Fraction of sites under selection within functional elements </a:t>
            </a:r>
          </a:p>
        </p:txBody>
      </p:sp>
      <p:sp>
        <p:nvSpPr>
          <p:cNvPr id="11" name="TextBox 10"/>
          <p:cNvSpPr txBox="1"/>
          <p:nvPr/>
        </p:nvSpPr>
        <p:spPr>
          <a:xfrm>
            <a:off x="2834309" y="3869564"/>
            <a:ext cx="4131359" cy="369332"/>
          </a:xfrm>
          <a:prstGeom prst="rect">
            <a:avLst/>
          </a:prstGeom>
          <a:noFill/>
        </p:spPr>
        <p:txBody>
          <a:bodyPr wrap="none" rtlCol="0">
            <a:spAutoFit/>
          </a:bodyPr>
          <a:lstStyle/>
          <a:p>
            <a:pPr algn="ctr"/>
            <a:r>
              <a:rPr lang="en-US" b="1" dirty="0" smtClean="0">
                <a:latin typeface="Arial"/>
                <a:cs typeface="Arial"/>
              </a:rPr>
              <a:t>Up-regulated Tissue-Specific Genes</a:t>
            </a:r>
            <a:endParaRPr lang="en-US" b="1" dirty="0">
              <a:latin typeface="Arial"/>
              <a:cs typeface="Arial"/>
            </a:endParaRPr>
          </a:p>
        </p:txBody>
      </p:sp>
      <p:sp>
        <p:nvSpPr>
          <p:cNvPr id="18" name="Round Same Side Corner Rectangle 17"/>
          <p:cNvSpPr/>
          <p:nvPr/>
        </p:nvSpPr>
        <p:spPr>
          <a:xfrm>
            <a:off x="4908447" y="1542918"/>
            <a:ext cx="4009233" cy="5332253"/>
          </a:xfrm>
          <a:prstGeom prst="round2SameRect">
            <a:avLst/>
          </a:prstGeom>
          <a:solidFill>
            <a:srgbClr val="FF0000">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1" name="Round Same Side Corner Rectangle 20"/>
          <p:cNvSpPr/>
          <p:nvPr/>
        </p:nvSpPr>
        <p:spPr>
          <a:xfrm>
            <a:off x="846594" y="1542918"/>
            <a:ext cx="4061853" cy="5332253"/>
          </a:xfrm>
          <a:prstGeom prst="round2SameRect">
            <a:avLst/>
          </a:prstGeom>
          <a:solidFill>
            <a:srgbClr val="3366FF">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nvGrpSpPr>
          <p:cNvPr id="34" name="Group 33"/>
          <p:cNvGrpSpPr/>
          <p:nvPr/>
        </p:nvGrpSpPr>
        <p:grpSpPr>
          <a:xfrm>
            <a:off x="846594" y="3844936"/>
            <a:ext cx="8168717" cy="81150"/>
            <a:chOff x="846594" y="4061096"/>
            <a:chExt cx="8168717" cy="81150"/>
          </a:xfrm>
        </p:grpSpPr>
        <p:cxnSp>
          <p:nvCxnSpPr>
            <p:cNvPr id="25" name="Straight Connector 24"/>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7105692" y="1596128"/>
            <a:ext cx="1608133" cy="323165"/>
          </a:xfrm>
          <a:prstGeom prst="rect">
            <a:avLst/>
          </a:prstGeom>
          <a:noFill/>
        </p:spPr>
        <p:txBody>
          <a:bodyPr wrap="none" rtlCol="0">
            <a:spAutoFit/>
          </a:bodyPr>
          <a:lstStyle/>
          <a:p>
            <a:pPr algn="ctr"/>
            <a:r>
              <a:rPr lang="en-US" sz="1500" b="1" dirty="0" smtClean="0">
                <a:latin typeface="Arial"/>
                <a:cs typeface="Arial"/>
              </a:rPr>
              <a:t>Brain Enhancer</a:t>
            </a:r>
            <a:endParaRPr lang="en-US" sz="1500" b="1" dirty="0">
              <a:latin typeface="Arial"/>
              <a:cs typeface="Arial"/>
            </a:endParaRPr>
          </a:p>
        </p:txBody>
      </p:sp>
      <p:sp>
        <p:nvSpPr>
          <p:cNvPr id="36" name="TextBox 35"/>
          <p:cNvSpPr txBox="1"/>
          <p:nvPr/>
        </p:nvSpPr>
        <p:spPr>
          <a:xfrm>
            <a:off x="3097491" y="1596128"/>
            <a:ext cx="1584914" cy="323165"/>
          </a:xfrm>
          <a:prstGeom prst="rect">
            <a:avLst/>
          </a:prstGeom>
          <a:noFill/>
        </p:spPr>
        <p:txBody>
          <a:bodyPr wrap="none" rtlCol="0">
            <a:spAutoFit/>
          </a:bodyPr>
          <a:lstStyle/>
          <a:p>
            <a:pPr algn="ctr"/>
            <a:r>
              <a:rPr lang="en-US" sz="1500" b="1" dirty="0" smtClean="0">
                <a:latin typeface="Arial"/>
                <a:cs typeface="Arial"/>
              </a:rPr>
              <a:t>Brain Promoter</a:t>
            </a:r>
            <a:endParaRPr lang="en-US" sz="1500" b="1" dirty="0">
              <a:latin typeface="Arial"/>
              <a:cs typeface="Arial"/>
            </a:endParaRPr>
          </a:p>
        </p:txBody>
      </p:sp>
      <p:sp>
        <p:nvSpPr>
          <p:cNvPr id="37" name="TextBox 36"/>
          <p:cNvSpPr txBox="1"/>
          <p:nvPr/>
        </p:nvSpPr>
        <p:spPr>
          <a:xfrm>
            <a:off x="5042407" y="1596128"/>
            <a:ext cx="1774845" cy="323165"/>
          </a:xfrm>
          <a:prstGeom prst="rect">
            <a:avLst/>
          </a:prstGeom>
          <a:noFill/>
        </p:spPr>
        <p:txBody>
          <a:bodyPr wrap="none" rtlCol="0">
            <a:spAutoFit/>
          </a:bodyPr>
          <a:lstStyle/>
          <a:p>
            <a:pPr algn="ctr"/>
            <a:r>
              <a:rPr lang="en-US" sz="1500" b="1" dirty="0" smtClean="0">
                <a:latin typeface="Arial"/>
                <a:cs typeface="Arial"/>
              </a:rPr>
              <a:t>Muscle Enhancer</a:t>
            </a:r>
            <a:endParaRPr lang="en-US" sz="1500" b="1" dirty="0">
              <a:latin typeface="Arial"/>
              <a:cs typeface="Arial"/>
            </a:endParaRPr>
          </a:p>
        </p:txBody>
      </p:sp>
      <p:sp>
        <p:nvSpPr>
          <p:cNvPr id="38" name="TextBox 37"/>
          <p:cNvSpPr txBox="1"/>
          <p:nvPr/>
        </p:nvSpPr>
        <p:spPr>
          <a:xfrm>
            <a:off x="1033514" y="1596128"/>
            <a:ext cx="1749197" cy="323165"/>
          </a:xfrm>
          <a:prstGeom prst="rect">
            <a:avLst/>
          </a:prstGeom>
          <a:noFill/>
        </p:spPr>
        <p:txBody>
          <a:bodyPr wrap="none" rtlCol="0">
            <a:spAutoFit/>
          </a:bodyPr>
          <a:lstStyle/>
          <a:p>
            <a:pPr algn="ctr"/>
            <a:r>
              <a:rPr lang="en-US" sz="1500" b="1" dirty="0" smtClean="0">
                <a:latin typeface="Arial"/>
                <a:cs typeface="Arial"/>
              </a:rPr>
              <a:t>Muscle Promoter</a:t>
            </a:r>
            <a:endParaRPr lang="en-US" sz="1500" b="1" dirty="0">
              <a:latin typeface="Arial"/>
              <a:cs typeface="Arial"/>
            </a:endParaRPr>
          </a:p>
        </p:txBody>
      </p:sp>
      <p:cxnSp>
        <p:nvCxnSpPr>
          <p:cNvPr id="9" name="Straight Connector 8"/>
          <p:cNvCxnSpPr/>
          <p:nvPr/>
        </p:nvCxnSpPr>
        <p:spPr>
          <a:xfrm flipV="1">
            <a:off x="457200" y="4222234"/>
            <a:ext cx="8686800" cy="15680"/>
          </a:xfrm>
          <a:prstGeom prst="line">
            <a:avLst/>
          </a:prstGeom>
          <a:ln>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846594" y="6504613"/>
            <a:ext cx="8168717" cy="81150"/>
            <a:chOff x="846594" y="4061096"/>
            <a:chExt cx="8168717" cy="81150"/>
          </a:xfrm>
        </p:grpSpPr>
        <p:cxnSp>
          <p:nvCxnSpPr>
            <p:cNvPr id="42" name="Straight Connector 41"/>
            <p:cNvCxnSpPr/>
            <p:nvPr/>
          </p:nvCxnSpPr>
          <p:spPr>
            <a:xfrm>
              <a:off x="846594" y="4061096"/>
              <a:ext cx="8168717" cy="1568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84691"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08448"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6944075" y="4061096"/>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015311" y="4067030"/>
              <a:ext cx="0" cy="752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706103" y="6518123"/>
            <a:ext cx="4387777" cy="369332"/>
          </a:xfrm>
          <a:prstGeom prst="rect">
            <a:avLst/>
          </a:prstGeom>
          <a:noFill/>
        </p:spPr>
        <p:txBody>
          <a:bodyPr wrap="none" rtlCol="0">
            <a:spAutoFit/>
          </a:bodyPr>
          <a:lstStyle/>
          <a:p>
            <a:pPr algn="ctr"/>
            <a:r>
              <a:rPr lang="en-US" b="1" dirty="0" smtClean="0">
                <a:latin typeface="Arial"/>
                <a:cs typeface="Arial"/>
              </a:rPr>
              <a:t>Down-regulated Tissue-</a:t>
            </a:r>
            <a:r>
              <a:rPr lang="en-US" b="1" dirty="0" err="1" smtClean="0">
                <a:latin typeface="Arial"/>
                <a:cs typeface="Arial"/>
              </a:rPr>
              <a:t>Specifc</a:t>
            </a:r>
            <a:r>
              <a:rPr lang="en-US" b="1" dirty="0" smtClean="0">
                <a:latin typeface="Arial"/>
                <a:cs typeface="Arial"/>
              </a:rPr>
              <a:t> Genes</a:t>
            </a:r>
            <a:endParaRPr lang="en-US" b="1" dirty="0">
              <a:latin typeface="Arial"/>
              <a:cs typeface="Arial"/>
            </a:endParaRPr>
          </a:p>
        </p:txBody>
      </p:sp>
      <p:graphicFrame>
        <p:nvGraphicFramePr>
          <p:cNvPr id="57" name="Chart 56"/>
          <p:cNvGraphicFramePr>
            <a:graphicFrameLocks/>
          </p:cNvGraphicFramePr>
          <p:nvPr>
            <p:extLst>
              <p:ext uri="{D42A27DB-BD31-4B8C-83A1-F6EECF244321}">
                <p14:modId xmlns:p14="http://schemas.microsoft.com/office/powerpoint/2010/main" val="1198062205"/>
              </p:ext>
            </p:extLst>
          </p:nvPr>
        </p:nvGraphicFramePr>
        <p:xfrm>
          <a:off x="302003" y="1542918"/>
          <a:ext cx="8841997" cy="24880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a:graphicFrameLocks/>
          </p:cNvGraphicFramePr>
          <p:nvPr>
            <p:extLst>
              <p:ext uri="{D42A27DB-BD31-4B8C-83A1-F6EECF244321}">
                <p14:modId xmlns:p14="http://schemas.microsoft.com/office/powerpoint/2010/main" val="385216004"/>
              </p:ext>
            </p:extLst>
          </p:nvPr>
        </p:nvGraphicFramePr>
        <p:xfrm>
          <a:off x="302003" y="4053266"/>
          <a:ext cx="8830447" cy="26341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33445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(Promoters) of Down-Regulated Genes in the Human Muscle</a:t>
            </a:r>
            <a:endParaRPr lang="en-US" dirty="0">
              <a:latin typeface="Arial"/>
              <a:cs typeface="Arial"/>
            </a:endParaRPr>
          </a:p>
        </p:txBody>
      </p:sp>
    </p:spTree>
    <p:extLst>
      <p:ext uri="{BB962C8B-B14F-4D97-AF65-F5344CB8AC3E}">
        <p14:creationId xmlns:p14="http://schemas.microsoft.com/office/powerpoint/2010/main" val="19406563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of Down-regulated Muscle-specific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1999928323"/>
              </p:ext>
            </p:extLst>
          </p:nvPr>
        </p:nvGraphicFramePr>
        <p:xfrm>
          <a:off x="0" y="2324332"/>
          <a:ext cx="9144000" cy="5184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64182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The 99.5%</a:t>
            </a:r>
            <a:endParaRPr lang="en-US" sz="3000" b="1" dirty="0">
              <a:latin typeface="Arial"/>
              <a:cs typeface="Arial"/>
            </a:endParaRPr>
          </a:p>
        </p:txBody>
      </p:sp>
      <p:pic>
        <p:nvPicPr>
          <p:cNvPr id="4" name="Picture 3"/>
          <p:cNvPicPr>
            <a:picLocks noChangeAspect="1"/>
          </p:cNvPicPr>
          <p:nvPr/>
        </p:nvPicPr>
        <p:blipFill>
          <a:blip r:embed="rId3"/>
          <a:stretch>
            <a:fillRect/>
          </a:stretch>
        </p:blipFill>
        <p:spPr>
          <a:xfrm>
            <a:off x="2315882" y="1397000"/>
            <a:ext cx="4699000" cy="4699000"/>
          </a:xfrm>
          <a:prstGeom prst="rect">
            <a:avLst/>
          </a:prstGeom>
        </p:spPr>
      </p:pic>
    </p:spTree>
    <p:extLst>
      <p:ext uri="{BB962C8B-B14F-4D97-AF65-F5344CB8AC3E}">
        <p14:creationId xmlns:p14="http://schemas.microsoft.com/office/powerpoint/2010/main" val="921149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a:t>
            </a:r>
            <a:r>
              <a:rPr lang="en-US" sz="3000" b="1" dirty="0">
                <a:latin typeface="Arial"/>
                <a:cs typeface="Arial"/>
              </a:rPr>
              <a:t>D</a:t>
            </a:r>
            <a:r>
              <a:rPr lang="en-US" sz="3000" b="1" dirty="0" smtClean="0">
                <a:latin typeface="Arial"/>
                <a:cs typeface="Arial"/>
              </a:rPr>
              <a:t>own-regulated Genes </a:t>
            </a:r>
            <a:r>
              <a:rPr lang="en-US" sz="3000" b="1" dirty="0">
                <a:latin typeface="Arial"/>
                <a:cs typeface="Arial"/>
              </a:rPr>
              <a:t>in the H</a:t>
            </a:r>
            <a:r>
              <a:rPr lang="en-US" sz="3000" b="1" dirty="0" smtClean="0">
                <a:latin typeface="Arial"/>
                <a:cs typeface="Arial"/>
              </a:rPr>
              <a:t>uman Muscle are </a:t>
            </a:r>
            <a:r>
              <a:rPr lang="en-US" sz="3000" b="1" dirty="0">
                <a:latin typeface="Arial"/>
                <a:cs typeface="Arial"/>
              </a:rPr>
              <a:t>U</a:t>
            </a:r>
            <a:r>
              <a:rPr lang="en-US" sz="3000" b="1" dirty="0" smtClean="0">
                <a:latin typeface="Arial"/>
                <a:cs typeface="Arial"/>
              </a:rPr>
              <a:t>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767951703"/>
              </p:ext>
            </p:extLst>
          </p:nvPr>
        </p:nvGraphicFramePr>
        <p:xfrm>
          <a:off x="0" y="1270000"/>
          <a:ext cx="9144000" cy="558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51920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a:t>
            </a:r>
            <a:r>
              <a:rPr lang="en-US" sz="3000" b="1" dirty="0" smtClean="0">
                <a:latin typeface="Arial"/>
                <a:cs typeface="Arial"/>
              </a:rPr>
              <a:t>Substitutions are Low in Promoters of Down-regulated Genes in the Human Muscle</a:t>
            </a:r>
            <a:endParaRPr lang="en-US" sz="3000" dirty="0"/>
          </a:p>
        </p:txBody>
      </p:sp>
      <p:graphicFrame>
        <p:nvGraphicFramePr>
          <p:cNvPr id="6" name="Chart 5"/>
          <p:cNvGraphicFramePr>
            <a:graphicFrameLocks/>
          </p:cNvGraphicFramePr>
          <p:nvPr>
            <p:extLst>
              <p:ext uri="{D42A27DB-BD31-4B8C-83A1-F6EECF244321}">
                <p14:modId xmlns:p14="http://schemas.microsoft.com/office/powerpoint/2010/main" val="942098734"/>
              </p:ext>
            </p:extLst>
          </p:nvPr>
        </p:nvGraphicFramePr>
        <p:xfrm>
          <a:off x="32871" y="1464234"/>
          <a:ext cx="9006541" cy="53937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0160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down-regulated genes of the Human Muscle</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868265854"/>
              </p:ext>
            </p:extLst>
          </p:nvPr>
        </p:nvGraphicFramePr>
        <p:xfrm>
          <a:off x="0" y="1417639"/>
          <a:ext cx="9144000" cy="54553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64203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(Enhancers) of Down-Regulated Genes in the Human Muscle</a:t>
            </a:r>
            <a:endParaRPr lang="en-US" dirty="0">
              <a:latin typeface="Arial"/>
              <a:cs typeface="Arial"/>
            </a:endParaRPr>
          </a:p>
        </p:txBody>
      </p:sp>
    </p:spTree>
    <p:extLst>
      <p:ext uri="{BB962C8B-B14F-4D97-AF65-F5344CB8AC3E}">
        <p14:creationId xmlns:p14="http://schemas.microsoft.com/office/powerpoint/2010/main" val="2651938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Down-regulated Muscle-specific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3028602424"/>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6523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a:t>
            </a:r>
            <a:r>
              <a:rPr lang="en-US" sz="3000" b="1" dirty="0">
                <a:latin typeface="Arial"/>
                <a:cs typeface="Arial"/>
              </a:rPr>
              <a:t>D</a:t>
            </a:r>
            <a:r>
              <a:rPr lang="en-US" sz="3000" b="1" dirty="0" smtClean="0">
                <a:latin typeface="Arial"/>
                <a:cs typeface="Arial"/>
              </a:rPr>
              <a:t>own-regulated Genes </a:t>
            </a:r>
            <a:r>
              <a:rPr lang="en-US" sz="3000" b="1" dirty="0">
                <a:latin typeface="Arial"/>
                <a:cs typeface="Arial"/>
              </a:rPr>
              <a:t>in the H</a:t>
            </a:r>
            <a:r>
              <a:rPr lang="en-US" sz="3000" b="1" dirty="0" smtClean="0">
                <a:latin typeface="Arial"/>
                <a:cs typeface="Arial"/>
              </a:rPr>
              <a:t>uman Muscle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975848663"/>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32380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in Enhancers of </a:t>
            </a:r>
            <a:r>
              <a:rPr lang="en-US" sz="3000" b="1" dirty="0">
                <a:latin typeface="Arial"/>
                <a:cs typeface="Arial"/>
              </a:rPr>
              <a:t>D</a:t>
            </a:r>
            <a:r>
              <a:rPr lang="en-US" sz="3000" b="1" dirty="0" smtClean="0">
                <a:latin typeface="Arial"/>
                <a:cs typeface="Arial"/>
              </a:rPr>
              <a:t>own-regulated Genes in the Human Muscle</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2800288131"/>
              </p:ext>
            </p:extLst>
          </p:nvPr>
        </p:nvGraphicFramePr>
        <p:xfrm>
          <a:off x="0" y="1357874"/>
          <a:ext cx="9144000" cy="55001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502544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Down-regulated Genes of the Human 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350167132"/>
              </p:ext>
            </p:extLst>
          </p:nvPr>
        </p:nvGraphicFramePr>
        <p:xfrm>
          <a:off x="0" y="1284941"/>
          <a:ext cx="9144000" cy="5573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31051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(Promoters) of Up-Regulated Genes in the Human Muscle</a:t>
            </a:r>
            <a:endParaRPr lang="en-US" dirty="0">
              <a:latin typeface="Arial"/>
              <a:cs typeface="Arial"/>
            </a:endParaRPr>
          </a:p>
        </p:txBody>
      </p:sp>
    </p:spTree>
    <p:extLst>
      <p:ext uri="{BB962C8B-B14F-4D97-AF65-F5344CB8AC3E}">
        <p14:creationId xmlns:p14="http://schemas.microsoft.com/office/powerpoint/2010/main" val="28601829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of Down-regulated Muscle-specific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2525451074"/>
              </p:ext>
            </p:extLst>
          </p:nvPr>
        </p:nvGraphicFramePr>
        <p:xfrm>
          <a:off x="0" y="1417638"/>
          <a:ext cx="9144001"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64182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i="1" dirty="0" err="1">
                <a:latin typeface="Arial"/>
                <a:cs typeface="Arial"/>
              </a:rPr>
              <a:t>c</a:t>
            </a:r>
            <a:r>
              <a:rPr lang="en-US" sz="3000" b="1" i="1" dirty="0" err="1" smtClean="0">
                <a:latin typeface="Arial"/>
                <a:cs typeface="Arial"/>
              </a:rPr>
              <a:t>is</a:t>
            </a:r>
            <a:r>
              <a:rPr lang="en-US" sz="3000" b="1" dirty="0" smtClean="0">
                <a:latin typeface="Arial"/>
                <a:cs typeface="Arial"/>
              </a:rPr>
              <a:t>-Regulatory Elements</a:t>
            </a:r>
            <a:endParaRPr lang="en-US" sz="3000" b="1" i="1" dirty="0">
              <a:latin typeface="Arial"/>
              <a:cs typeface="Arial"/>
            </a:endParaRPr>
          </a:p>
        </p:txBody>
      </p:sp>
      <p:pic>
        <p:nvPicPr>
          <p:cNvPr id="4" name="Content Placeholder 3" descr="Screen Shot 2015-04-13 at 11.37.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7206" b="-8004"/>
          <a:stretch/>
        </p:blipFill>
        <p:spPr>
          <a:xfrm>
            <a:off x="457200" y="4691530"/>
            <a:ext cx="8229600" cy="2166470"/>
          </a:xfrm>
        </p:spPr>
      </p:pic>
      <p:pic>
        <p:nvPicPr>
          <p:cNvPr id="5" name="Picture 4"/>
          <p:cNvPicPr>
            <a:picLocks noChangeAspect="1"/>
          </p:cNvPicPr>
          <p:nvPr/>
        </p:nvPicPr>
        <p:blipFill>
          <a:blip r:embed="rId4"/>
          <a:stretch>
            <a:fillRect/>
          </a:stretch>
        </p:blipFill>
        <p:spPr>
          <a:xfrm>
            <a:off x="2171442" y="1596933"/>
            <a:ext cx="5080000" cy="2552700"/>
          </a:xfrm>
          <a:prstGeom prst="rect">
            <a:avLst/>
          </a:prstGeom>
        </p:spPr>
      </p:pic>
      <p:sp>
        <p:nvSpPr>
          <p:cNvPr id="6" name="TextBox 5"/>
          <p:cNvSpPr txBox="1"/>
          <p:nvPr/>
        </p:nvSpPr>
        <p:spPr>
          <a:xfrm>
            <a:off x="23911" y="5647764"/>
            <a:ext cx="2147531" cy="369332"/>
          </a:xfrm>
          <a:prstGeom prst="rect">
            <a:avLst/>
          </a:prstGeom>
          <a:solidFill>
            <a:schemeClr val="bg1"/>
          </a:solidFill>
        </p:spPr>
        <p:txBody>
          <a:bodyPr wrap="none" rtlCol="0">
            <a:spAutoFit/>
          </a:bodyPr>
          <a:lstStyle/>
          <a:p>
            <a:r>
              <a:rPr lang="en-US" b="1" dirty="0" smtClean="0">
                <a:latin typeface="Arial"/>
                <a:cs typeface="Arial"/>
              </a:rPr>
              <a:t>Lactose tolerance</a:t>
            </a:r>
            <a:endParaRPr lang="en-US" b="1" dirty="0">
              <a:latin typeface="Arial"/>
              <a:cs typeface="Arial"/>
            </a:endParaRPr>
          </a:p>
        </p:txBody>
      </p:sp>
      <p:sp>
        <p:nvSpPr>
          <p:cNvPr id="7" name="TextBox 6"/>
          <p:cNvSpPr txBox="1"/>
          <p:nvPr/>
        </p:nvSpPr>
        <p:spPr>
          <a:xfrm>
            <a:off x="158380" y="4506864"/>
            <a:ext cx="2184725" cy="369332"/>
          </a:xfrm>
          <a:prstGeom prst="rect">
            <a:avLst/>
          </a:prstGeom>
          <a:solidFill>
            <a:schemeClr val="bg1"/>
          </a:solidFill>
        </p:spPr>
        <p:txBody>
          <a:bodyPr wrap="none" rtlCol="0">
            <a:spAutoFit/>
          </a:bodyPr>
          <a:lstStyle/>
          <a:p>
            <a:r>
              <a:rPr lang="en-US" b="1" dirty="0" smtClean="0">
                <a:latin typeface="Arial"/>
                <a:cs typeface="Arial"/>
              </a:rPr>
              <a:t>Duffy blood group</a:t>
            </a:r>
            <a:endParaRPr lang="en-US" b="1" dirty="0">
              <a:latin typeface="Arial"/>
              <a:cs typeface="Arial"/>
            </a:endParaRPr>
          </a:p>
        </p:txBody>
      </p:sp>
      <p:sp>
        <p:nvSpPr>
          <p:cNvPr id="8" name="TextBox 7"/>
          <p:cNvSpPr txBox="1"/>
          <p:nvPr/>
        </p:nvSpPr>
        <p:spPr>
          <a:xfrm>
            <a:off x="3526118" y="4441732"/>
            <a:ext cx="2557686" cy="369332"/>
          </a:xfrm>
          <a:prstGeom prst="rect">
            <a:avLst/>
          </a:prstGeom>
          <a:noFill/>
        </p:spPr>
        <p:txBody>
          <a:bodyPr wrap="none" rtlCol="0">
            <a:spAutoFit/>
          </a:bodyPr>
          <a:lstStyle/>
          <a:p>
            <a:pPr algn="ctr"/>
            <a:r>
              <a:rPr lang="en-US" b="1" dirty="0" smtClean="0">
                <a:latin typeface="Arial"/>
                <a:cs typeface="Arial"/>
              </a:rPr>
              <a:t>Cognitive Differences</a:t>
            </a:r>
            <a:endParaRPr lang="en-US" b="1" dirty="0">
              <a:latin typeface="Arial"/>
              <a:cs typeface="Arial"/>
            </a:endParaRPr>
          </a:p>
        </p:txBody>
      </p:sp>
    </p:spTree>
    <p:extLst>
      <p:ext uri="{BB962C8B-B14F-4D97-AF65-F5344CB8AC3E}">
        <p14:creationId xmlns:p14="http://schemas.microsoft.com/office/powerpoint/2010/main" val="41156681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Up-regulated Genes </a:t>
            </a:r>
            <a:r>
              <a:rPr lang="en-US" sz="3000" b="1" dirty="0">
                <a:latin typeface="Arial"/>
                <a:cs typeface="Arial"/>
              </a:rPr>
              <a:t>in the </a:t>
            </a:r>
            <a:r>
              <a:rPr lang="en-US" sz="3000" b="1" dirty="0" smtClean="0">
                <a:latin typeface="Arial"/>
                <a:cs typeface="Arial"/>
              </a:rPr>
              <a:t>Human Muscle </a:t>
            </a:r>
            <a:r>
              <a:rPr lang="en-US" sz="3000" b="1" dirty="0">
                <a:latin typeface="Arial"/>
                <a:cs typeface="Arial"/>
              </a:rPr>
              <a:t>are U</a:t>
            </a:r>
            <a:r>
              <a:rPr lang="en-US" sz="3000" b="1" dirty="0" smtClean="0">
                <a:latin typeface="Arial"/>
                <a:cs typeface="Arial"/>
              </a:rPr>
              <a:t>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229312377"/>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51920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are low in </a:t>
            </a:r>
            <a:r>
              <a:rPr lang="en-US" sz="3000" b="1" dirty="0">
                <a:latin typeface="Arial"/>
                <a:cs typeface="Arial"/>
              </a:rPr>
              <a:t>proximal </a:t>
            </a:r>
            <a:r>
              <a:rPr lang="en-US" sz="3000" b="1" dirty="0" err="1">
                <a:latin typeface="Arial"/>
                <a:cs typeface="Arial"/>
              </a:rPr>
              <a:t>DNAseI</a:t>
            </a:r>
            <a:r>
              <a:rPr lang="en-US" sz="3000" b="1" dirty="0">
                <a:latin typeface="Arial"/>
                <a:cs typeface="Arial"/>
              </a:rPr>
              <a:t> HS sites </a:t>
            </a:r>
            <a:r>
              <a:rPr lang="en-US" sz="3000" b="1" dirty="0" smtClean="0">
                <a:latin typeface="Arial"/>
                <a:cs typeface="Arial"/>
              </a:rPr>
              <a:t>of down-regulated genes in the Human 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855377527"/>
              </p:ext>
            </p:extLst>
          </p:nvPr>
        </p:nvGraphicFramePr>
        <p:xfrm>
          <a:off x="0" y="1479176"/>
          <a:ext cx="9144000" cy="5378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0160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Up-regulated genes of the Human Muscle</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942651641"/>
              </p:ext>
            </p:extLst>
          </p:nvPr>
        </p:nvGraphicFramePr>
        <p:xfrm>
          <a:off x="0" y="1432580"/>
          <a:ext cx="9144000" cy="54254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564203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(Enhancers) of Up-Regulated Genes in the Human Muscle</a:t>
            </a:r>
            <a:endParaRPr lang="en-US" dirty="0">
              <a:latin typeface="Arial"/>
              <a:cs typeface="Arial"/>
            </a:endParaRPr>
          </a:p>
        </p:txBody>
      </p:sp>
    </p:spTree>
    <p:extLst>
      <p:ext uri="{BB962C8B-B14F-4D97-AF65-F5344CB8AC3E}">
        <p14:creationId xmlns:p14="http://schemas.microsoft.com/office/powerpoint/2010/main" val="27936227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Up-regulated Muscle-specific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3029365561"/>
              </p:ext>
            </p:extLst>
          </p:nvPr>
        </p:nvGraphicFramePr>
        <p:xfrm>
          <a:off x="0" y="1628588"/>
          <a:ext cx="9144000" cy="52294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65231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Up-regulated Genes </a:t>
            </a:r>
            <a:r>
              <a:rPr lang="en-US" sz="3000" b="1" dirty="0">
                <a:latin typeface="Arial"/>
                <a:cs typeface="Arial"/>
              </a:rPr>
              <a:t>in the H</a:t>
            </a:r>
            <a:r>
              <a:rPr lang="en-US" sz="3000" b="1" dirty="0" smtClean="0">
                <a:latin typeface="Arial"/>
                <a:cs typeface="Arial"/>
              </a:rPr>
              <a:t>uman Muscle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401026262"/>
              </p:ext>
            </p:extLst>
          </p:nvPr>
        </p:nvGraphicFramePr>
        <p:xfrm>
          <a:off x="0" y="1284940"/>
          <a:ext cx="9144000" cy="557305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32380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in Enhancers of Up-regulated Genes in the Human Muscle</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4074373224"/>
              </p:ext>
            </p:extLst>
          </p:nvPr>
        </p:nvGraphicFramePr>
        <p:xfrm>
          <a:off x="0" y="1357874"/>
          <a:ext cx="9144000" cy="55001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502544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Up-regulated Genes of the Human Muscle</a:t>
            </a:r>
            <a:endParaRPr lang="en-US" sz="2700" b="1" dirty="0">
              <a:latin typeface="Arial"/>
              <a:cs typeface="Arial"/>
            </a:endParaRPr>
          </a:p>
        </p:txBody>
      </p:sp>
      <p:graphicFrame>
        <p:nvGraphicFramePr>
          <p:cNvPr id="6" name="Chart 5"/>
          <p:cNvGraphicFramePr>
            <a:graphicFrameLocks/>
          </p:cNvGraphicFramePr>
          <p:nvPr>
            <p:extLst>
              <p:ext uri="{D42A27DB-BD31-4B8C-83A1-F6EECF244321}">
                <p14:modId xmlns:p14="http://schemas.microsoft.com/office/powerpoint/2010/main" val="573308902"/>
              </p:ext>
            </p:extLst>
          </p:nvPr>
        </p:nvGraphicFramePr>
        <p:xfrm>
          <a:off x="0" y="1307471"/>
          <a:ext cx="9144000" cy="55505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731051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9933"/>
            <a:ext cx="8229600" cy="1143000"/>
          </a:xfrm>
        </p:spPr>
        <p:txBody>
          <a:bodyPr>
            <a:normAutofit fontScale="90000"/>
          </a:bodyPr>
          <a:lstStyle/>
          <a:p>
            <a:r>
              <a:rPr lang="en-US" dirty="0" smtClean="0">
                <a:latin typeface="Arial"/>
                <a:cs typeface="Arial"/>
              </a:rPr>
              <a:t>Influence of Selection on </a:t>
            </a:r>
            <a:r>
              <a:rPr lang="en-US" i="1" dirty="0" err="1" smtClean="0">
                <a:latin typeface="Arial"/>
                <a:cs typeface="Arial"/>
              </a:rPr>
              <a:t>cis</a:t>
            </a:r>
            <a:r>
              <a:rPr lang="en-US" dirty="0" smtClean="0">
                <a:latin typeface="Arial"/>
                <a:cs typeface="Arial"/>
              </a:rPr>
              <a:t>-Regulatory Elements of Prefrontal Cortex</a:t>
            </a:r>
            <a:endParaRPr lang="en-US" dirty="0">
              <a:latin typeface="Arial"/>
              <a:cs typeface="Arial"/>
            </a:endParaRP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200400" y="4433080"/>
            <a:ext cx="3251200" cy="2169426"/>
          </a:xfrm>
          <a:prstGeom prst="rect">
            <a:avLst/>
          </a:prstGeom>
        </p:spPr>
      </p:pic>
    </p:spTree>
    <p:extLst>
      <p:ext uri="{BB962C8B-B14F-4D97-AF65-F5344CB8AC3E}">
        <p14:creationId xmlns:p14="http://schemas.microsoft.com/office/powerpoint/2010/main" val="186714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Brain-Enriched Genes are Predominately Up-regulated in Humans compared to Chimpanzee</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776501391"/>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90310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t>Regulation of homologous genes drives divergence</a:t>
            </a:r>
            <a:endParaRPr lang="en-US" sz="3000" b="1" dirty="0"/>
          </a:p>
        </p:txBody>
      </p:sp>
      <p:sp>
        <p:nvSpPr>
          <p:cNvPr id="3" name="Content Placeholder 2"/>
          <p:cNvSpPr>
            <a:spLocks noGrp="1"/>
          </p:cNvSpPr>
          <p:nvPr>
            <p:ph idx="1"/>
          </p:nvPr>
        </p:nvSpPr>
        <p:spPr/>
        <p:txBody>
          <a:bodyPr>
            <a:normAutofit fontScale="92500"/>
          </a:bodyPr>
          <a:lstStyle/>
          <a:p>
            <a:r>
              <a:rPr lang="en-US" sz="2600" b="1" i="1" dirty="0" smtClean="0">
                <a:solidFill>
                  <a:srgbClr val="FF0000"/>
                </a:solidFill>
              </a:rPr>
              <a:t>Hypothesis</a:t>
            </a:r>
            <a:r>
              <a:rPr lang="en-US" sz="2600" dirty="0" smtClean="0"/>
              <a:t>: If regulatory machinery drives divergence between closely related species, we expect to find a high influence of natural selection in the sequence of non-coding regions of </a:t>
            </a:r>
            <a:r>
              <a:rPr lang="en-US" sz="2600" i="1" dirty="0" err="1" smtClean="0"/>
              <a:t>cis</a:t>
            </a:r>
            <a:r>
              <a:rPr lang="en-US" sz="2600" i="1" dirty="0" smtClean="0"/>
              <a:t>-</a:t>
            </a:r>
            <a:r>
              <a:rPr lang="en-US" sz="2600" dirty="0" smtClean="0"/>
              <a:t>regulatory elements.</a:t>
            </a:r>
          </a:p>
          <a:p>
            <a:r>
              <a:rPr lang="en-US" sz="2600" dirty="0" smtClean="0"/>
              <a:t>Regions to study this can be transcription factor binding sites, histone methylation sites, and non-coding RNAs</a:t>
            </a:r>
          </a:p>
          <a:p>
            <a:r>
              <a:rPr lang="en-US" sz="2600" dirty="0" smtClean="0"/>
              <a:t>Need interspecies variation and ancestral nucleotide state</a:t>
            </a:r>
          </a:p>
          <a:p>
            <a:r>
              <a:rPr lang="en-US" sz="2600" b="1" dirty="0" smtClean="0">
                <a:solidFill>
                  <a:srgbClr val="FF0000"/>
                </a:solidFill>
              </a:rPr>
              <a:t>Goal</a:t>
            </a:r>
            <a:r>
              <a:rPr lang="en-US" sz="2600" dirty="0" smtClean="0"/>
              <a:t>: Find differentially expressed homologous genes between </a:t>
            </a:r>
            <a:r>
              <a:rPr lang="en-US" sz="2600" i="1" dirty="0" smtClean="0"/>
              <a:t>Homo sapiens </a:t>
            </a:r>
            <a:r>
              <a:rPr lang="en-US" sz="2600" dirty="0" smtClean="0"/>
              <a:t>and non-human primates and infer the influence of selection on the regulatory regions of these genes</a:t>
            </a:r>
            <a:endParaRPr lang="en-US" sz="2600" dirty="0"/>
          </a:p>
        </p:txBody>
      </p:sp>
    </p:spTree>
    <p:extLst>
      <p:ext uri="{BB962C8B-B14F-4D97-AF65-F5344CB8AC3E}">
        <p14:creationId xmlns:p14="http://schemas.microsoft.com/office/powerpoint/2010/main" val="18894309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t>Proximal </a:t>
            </a:r>
            <a:r>
              <a:rPr lang="en-US" dirty="0" err="1" smtClean="0"/>
              <a:t>DNAseI</a:t>
            </a:r>
            <a:r>
              <a:rPr lang="en-US" dirty="0" smtClean="0"/>
              <a:t> HSS </a:t>
            </a:r>
            <a:r>
              <a:rPr lang="en-US" i="1" dirty="0" err="1" smtClean="0"/>
              <a:t>cis</a:t>
            </a:r>
            <a:r>
              <a:rPr lang="en-US" dirty="0" smtClean="0"/>
              <a:t>-Regulatory Elements (Promoters) of Down-Regulated Genes in the Human Prefrontal Cortex</a:t>
            </a:r>
            <a:endParaRPr lang="en-US" dirty="0"/>
          </a:p>
        </p:txBody>
      </p:sp>
    </p:spTree>
    <p:extLst>
      <p:ext uri="{BB962C8B-B14F-4D97-AF65-F5344CB8AC3E}">
        <p14:creationId xmlns:p14="http://schemas.microsoft.com/office/powerpoint/2010/main" val="41443946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of Down-regulated Brain-specific Genes in Humans are Influenced by Negative Selection</a:t>
            </a:r>
            <a:endParaRPr lang="en-US" sz="30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113365496"/>
              </p:ext>
            </p:extLst>
          </p:nvPr>
        </p:nvGraphicFramePr>
        <p:xfrm>
          <a:off x="0" y="1502304"/>
          <a:ext cx="9144000" cy="535569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spTree>
    <p:extLst>
      <p:ext uri="{BB962C8B-B14F-4D97-AF65-F5344CB8AC3E}">
        <p14:creationId xmlns:p14="http://schemas.microsoft.com/office/powerpoint/2010/main" val="11507623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Promoters of 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68839328"/>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8932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are low in </a:t>
            </a:r>
            <a:r>
              <a:rPr lang="en-US" sz="3000" b="1" dirty="0">
                <a:latin typeface="Arial"/>
                <a:cs typeface="Arial"/>
              </a:rPr>
              <a:t>proximal </a:t>
            </a:r>
            <a:r>
              <a:rPr lang="en-US" sz="3000" b="1" dirty="0" err="1">
                <a:latin typeface="Arial"/>
                <a:cs typeface="Arial"/>
              </a:rPr>
              <a:t>DNAseI</a:t>
            </a:r>
            <a:r>
              <a:rPr lang="en-US" sz="3000" b="1" dirty="0">
                <a:latin typeface="Arial"/>
                <a:cs typeface="Arial"/>
              </a:rPr>
              <a:t> HS sites </a:t>
            </a:r>
            <a:r>
              <a:rPr lang="en-US" sz="3000" b="1" dirty="0" smtClean="0">
                <a:latin typeface="Arial"/>
                <a:cs typeface="Arial"/>
              </a:rPr>
              <a:t>of down-regulated genes in the Human brain</a:t>
            </a:r>
            <a:endParaRPr lang="en-US" sz="3000" dirty="0"/>
          </a:p>
        </p:txBody>
      </p:sp>
      <p:graphicFrame>
        <p:nvGraphicFramePr>
          <p:cNvPr id="4" name="Chart 3"/>
          <p:cNvGraphicFramePr>
            <a:graphicFrameLocks/>
          </p:cNvGraphicFramePr>
          <p:nvPr>
            <p:extLst>
              <p:ext uri="{D42A27DB-BD31-4B8C-83A1-F6EECF244321}">
                <p14:modId xmlns:p14="http://schemas.microsoft.com/office/powerpoint/2010/main" val="1202269709"/>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9501112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Negative selection is more influential in down-regulated genes of the Human 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2309807563"/>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63772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(Enhancers) of Down-Regulated Genes in the Human Prefrontal Cortex</a:t>
            </a:r>
            <a:endParaRPr lang="en-US" dirty="0">
              <a:latin typeface="Arial"/>
              <a:cs typeface="Arial"/>
            </a:endParaRPr>
          </a:p>
        </p:txBody>
      </p:sp>
    </p:spTree>
    <p:extLst>
      <p:ext uri="{BB962C8B-B14F-4D97-AF65-F5344CB8AC3E}">
        <p14:creationId xmlns:p14="http://schemas.microsoft.com/office/powerpoint/2010/main" val="29251757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Down-regulated Brain-specific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4110527148"/>
              </p:ext>
            </p:extLst>
          </p:nvPr>
        </p:nvGraphicFramePr>
        <p:xfrm>
          <a:off x="0" y="1417638"/>
          <a:ext cx="9144000" cy="5440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433904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325641276"/>
              </p:ext>
            </p:extLst>
          </p:nvPr>
        </p:nvGraphicFramePr>
        <p:xfrm>
          <a:off x="0" y="1195294"/>
          <a:ext cx="9144000" cy="56627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665491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in Enhancers of </a:t>
            </a:r>
            <a:r>
              <a:rPr lang="en-US" sz="3000" b="1" dirty="0">
                <a:latin typeface="Arial"/>
                <a:cs typeface="Arial"/>
              </a:rPr>
              <a:t>D</a:t>
            </a:r>
            <a:r>
              <a:rPr lang="en-US" sz="3000" b="1" dirty="0" smtClean="0">
                <a:latin typeface="Arial"/>
                <a:cs typeface="Arial"/>
              </a:rPr>
              <a:t>own-regulated Genes in the Human 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1867604327"/>
              </p:ext>
            </p:extLst>
          </p:nvPr>
        </p:nvGraphicFramePr>
        <p:xfrm>
          <a:off x="0" y="1524000"/>
          <a:ext cx="9144000" cy="533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0785431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Down-regulated Genes of the Human Brain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87724664"/>
              </p:ext>
            </p:extLst>
          </p:nvPr>
        </p:nvGraphicFramePr>
        <p:xfrm>
          <a:off x="0" y="1253284"/>
          <a:ext cx="9144000" cy="56047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64744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b="1" dirty="0" smtClean="0">
                <a:latin typeface="Arial"/>
                <a:cs typeface="Arial"/>
              </a:rPr>
              <a:t>INSIGHT (</a:t>
            </a:r>
            <a:r>
              <a:rPr lang="en-US" sz="3000" b="1" i="1" dirty="0" smtClean="0">
                <a:latin typeface="Arial"/>
                <a:cs typeface="Arial"/>
              </a:rPr>
              <a:t>I</a:t>
            </a:r>
            <a:r>
              <a:rPr lang="en-US" sz="3000" b="1" dirty="0" smtClean="0">
                <a:latin typeface="Arial"/>
                <a:cs typeface="Arial"/>
              </a:rPr>
              <a:t>nference </a:t>
            </a:r>
            <a:r>
              <a:rPr lang="en-US" sz="3000" b="1" dirty="0">
                <a:latin typeface="Arial"/>
                <a:cs typeface="Arial"/>
              </a:rPr>
              <a:t>of </a:t>
            </a:r>
            <a:r>
              <a:rPr lang="en-US" sz="3000" b="1" i="1" dirty="0">
                <a:latin typeface="Arial"/>
                <a:cs typeface="Arial"/>
              </a:rPr>
              <a:t>N</a:t>
            </a:r>
            <a:r>
              <a:rPr lang="en-US" sz="3000" b="1" dirty="0">
                <a:latin typeface="Arial"/>
                <a:cs typeface="Arial"/>
              </a:rPr>
              <a:t>atural </a:t>
            </a:r>
            <a:r>
              <a:rPr lang="en-US" sz="3000" b="1" i="1" dirty="0">
                <a:latin typeface="Arial"/>
                <a:cs typeface="Arial"/>
              </a:rPr>
              <a:t>S</a:t>
            </a:r>
            <a:r>
              <a:rPr lang="en-US" sz="3000" b="1" dirty="0">
                <a:latin typeface="Arial"/>
                <a:cs typeface="Arial"/>
              </a:rPr>
              <a:t>election from </a:t>
            </a:r>
            <a:r>
              <a:rPr lang="en-US" sz="3000" b="1" i="1" dirty="0">
                <a:latin typeface="Arial"/>
                <a:cs typeface="Arial"/>
              </a:rPr>
              <a:t>I</a:t>
            </a:r>
            <a:r>
              <a:rPr lang="en-US" sz="3000" b="1" dirty="0">
                <a:latin typeface="Arial"/>
                <a:cs typeface="Arial"/>
              </a:rPr>
              <a:t>nterspersed </a:t>
            </a:r>
            <a:r>
              <a:rPr lang="en-US" sz="3000" b="1" i="1" dirty="0" err="1">
                <a:latin typeface="Arial"/>
                <a:cs typeface="Arial"/>
              </a:rPr>
              <a:t>G</a:t>
            </a:r>
            <a:r>
              <a:rPr lang="en-US" sz="3000" b="1" dirty="0" err="1">
                <a:latin typeface="Arial"/>
                <a:cs typeface="Arial"/>
              </a:rPr>
              <a:t>enomically</a:t>
            </a:r>
            <a:r>
              <a:rPr lang="en-US" sz="3000" b="1" dirty="0">
                <a:latin typeface="Arial"/>
                <a:cs typeface="Arial"/>
              </a:rPr>
              <a:t> </a:t>
            </a:r>
            <a:r>
              <a:rPr lang="en-US" sz="3000" b="1" dirty="0" err="1">
                <a:latin typeface="Arial"/>
                <a:cs typeface="Arial"/>
              </a:rPr>
              <a:t>co</a:t>
            </a:r>
            <a:r>
              <a:rPr lang="en-US" sz="3000" b="1" i="1" dirty="0" err="1">
                <a:latin typeface="Arial"/>
                <a:cs typeface="Arial"/>
              </a:rPr>
              <a:t>H</a:t>
            </a:r>
            <a:r>
              <a:rPr lang="en-US" sz="3000" b="1" dirty="0" err="1">
                <a:latin typeface="Arial"/>
                <a:cs typeface="Arial"/>
              </a:rPr>
              <a:t>erent</a:t>
            </a:r>
            <a:r>
              <a:rPr lang="en-US" sz="3000" b="1" dirty="0">
                <a:latin typeface="Arial"/>
                <a:cs typeface="Arial"/>
              </a:rPr>
              <a:t> </a:t>
            </a:r>
            <a:r>
              <a:rPr lang="en-US" sz="3000" b="1" dirty="0" err="1" smtClean="0">
                <a:latin typeface="Arial"/>
                <a:cs typeface="Arial"/>
              </a:rPr>
              <a:t>elemen</a:t>
            </a:r>
            <a:r>
              <a:rPr lang="en-US" sz="3000" b="1" i="1" dirty="0" err="1" smtClean="0">
                <a:latin typeface="Arial"/>
                <a:cs typeface="Arial"/>
              </a:rPr>
              <a:t>T</a:t>
            </a:r>
            <a:r>
              <a:rPr lang="en-US" sz="3000" b="1" dirty="0" err="1" smtClean="0">
                <a:latin typeface="Arial"/>
                <a:cs typeface="Arial"/>
              </a:rPr>
              <a:t>s</a:t>
            </a:r>
            <a:r>
              <a:rPr lang="en-US" sz="3000" b="1" dirty="0" smtClean="0">
                <a:latin typeface="Arial"/>
                <a:cs typeface="Arial"/>
              </a:rPr>
              <a:t>) </a:t>
            </a:r>
            <a:endParaRPr lang="en-US" sz="3000" b="1" dirty="0">
              <a:latin typeface="Arial"/>
              <a:cs typeface="Arial"/>
            </a:endParaRPr>
          </a:p>
        </p:txBody>
      </p:sp>
      <p:pic>
        <p:nvPicPr>
          <p:cNvPr id="4" name="Picture 3" descr="Screen Shot 2015-05-04 at 3.01.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8274"/>
            <a:ext cx="9144000" cy="4000007"/>
          </a:xfrm>
          <a:prstGeom prst="rect">
            <a:avLst/>
          </a:prstGeom>
        </p:spPr>
      </p:pic>
      <p:pic>
        <p:nvPicPr>
          <p:cNvPr id="5" name="Picture 4" descr="Screen Shot 2015-05-07 at 3.1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027" y="5614365"/>
            <a:ext cx="3035598" cy="1228694"/>
          </a:xfrm>
          <a:prstGeom prst="rect">
            <a:avLst/>
          </a:prstGeom>
        </p:spPr>
      </p:pic>
    </p:spTree>
    <p:extLst>
      <p:ext uri="{BB962C8B-B14F-4D97-AF65-F5344CB8AC3E}">
        <p14:creationId xmlns:p14="http://schemas.microsoft.com/office/powerpoint/2010/main" val="304814122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Proximal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(Promoters) of Up-Regulated Genes in the Human Prefrontal Cortex</a:t>
            </a:r>
            <a:endParaRPr lang="en-US" dirty="0">
              <a:latin typeface="Arial"/>
              <a:cs typeface="Arial"/>
            </a:endParaRPr>
          </a:p>
        </p:txBody>
      </p:sp>
    </p:spTree>
    <p:extLst>
      <p:ext uri="{BB962C8B-B14F-4D97-AF65-F5344CB8AC3E}">
        <p14:creationId xmlns:p14="http://schemas.microsoft.com/office/powerpoint/2010/main" val="11327383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Promoters of Up-regulated Brain-specific Genes in Humans are Influenced by Positive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1" name="Chart 10"/>
          <p:cNvGraphicFramePr>
            <a:graphicFrameLocks/>
          </p:cNvGraphicFramePr>
          <p:nvPr>
            <p:extLst>
              <p:ext uri="{D42A27DB-BD31-4B8C-83A1-F6EECF244321}">
                <p14:modId xmlns:p14="http://schemas.microsoft.com/office/powerpoint/2010/main" val="2047486246"/>
              </p:ext>
            </p:extLst>
          </p:nvPr>
        </p:nvGraphicFramePr>
        <p:xfrm>
          <a:off x="0" y="1568824"/>
          <a:ext cx="9141012" cy="52891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014534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Few Promoters of Up-regulated Genes </a:t>
            </a:r>
            <a:r>
              <a:rPr lang="en-US" sz="3000" b="1" dirty="0">
                <a:latin typeface="Arial"/>
                <a:cs typeface="Arial"/>
              </a:rPr>
              <a:t>in the </a:t>
            </a:r>
            <a:r>
              <a:rPr lang="en-US" sz="3000" b="1" dirty="0" smtClean="0">
                <a:latin typeface="Arial"/>
                <a:cs typeface="Arial"/>
              </a:rPr>
              <a:t>Human </a:t>
            </a:r>
            <a:r>
              <a:rPr lang="en-US" sz="3000" b="1" dirty="0">
                <a:latin typeface="Arial"/>
                <a:cs typeface="Arial"/>
              </a:rPr>
              <a:t>B</a:t>
            </a:r>
            <a:r>
              <a:rPr lang="en-US" sz="3000" b="1" dirty="0" smtClean="0">
                <a:latin typeface="Arial"/>
                <a:cs typeface="Arial"/>
              </a:rPr>
              <a:t>rain </a:t>
            </a:r>
            <a:r>
              <a:rPr lang="en-US" sz="3000" b="1" dirty="0">
                <a:latin typeface="Arial"/>
                <a:cs typeface="Arial"/>
              </a:rPr>
              <a:t>are </a:t>
            </a:r>
            <a:r>
              <a:rPr lang="en-US" sz="3000" b="1" dirty="0" smtClean="0">
                <a:latin typeface="Arial"/>
                <a:cs typeface="Arial"/>
              </a:rPr>
              <a:t>Under </a:t>
            </a:r>
            <a:r>
              <a:rPr lang="en-US" sz="3000" b="1" dirty="0">
                <a:latin typeface="Arial"/>
                <a:cs typeface="Arial"/>
              </a:rPr>
              <a:t>S</a:t>
            </a:r>
            <a:r>
              <a:rPr lang="en-US" sz="3000" b="1" dirty="0" smtClean="0">
                <a:latin typeface="Arial"/>
                <a:cs typeface="Arial"/>
              </a:rPr>
              <a:t>election</a:t>
            </a:r>
            <a:endParaRPr lang="en-US" sz="3000"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1423047435"/>
              </p:ext>
            </p:extLst>
          </p:nvPr>
        </p:nvGraphicFramePr>
        <p:xfrm>
          <a:off x="0" y="1255058"/>
          <a:ext cx="9144000" cy="56029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1629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a:latin typeface="Arial"/>
                <a:cs typeface="Arial"/>
              </a:rPr>
              <a:t>Adaptive substitutions </a:t>
            </a:r>
            <a:r>
              <a:rPr lang="en-US" sz="3000" b="1" dirty="0" smtClean="0">
                <a:latin typeface="Arial"/>
                <a:cs typeface="Arial"/>
              </a:rPr>
              <a:t>in Promoters of Up-regulated genes in the Human brain</a:t>
            </a:r>
            <a:endParaRPr lang="en-US" sz="3000" dirty="0"/>
          </a:p>
        </p:txBody>
      </p:sp>
      <p:graphicFrame>
        <p:nvGraphicFramePr>
          <p:cNvPr id="5" name="Chart 4"/>
          <p:cNvGraphicFramePr>
            <a:graphicFrameLocks/>
          </p:cNvGraphicFramePr>
          <p:nvPr>
            <p:extLst>
              <p:ext uri="{D42A27DB-BD31-4B8C-83A1-F6EECF244321}">
                <p14:modId xmlns:p14="http://schemas.microsoft.com/office/powerpoint/2010/main" val="2439165040"/>
              </p:ext>
            </p:extLst>
          </p:nvPr>
        </p:nvGraphicFramePr>
        <p:xfrm>
          <a:off x="0" y="1357874"/>
          <a:ext cx="9144000" cy="5500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8586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smtClean="0">
                <a:latin typeface="Arial"/>
                <a:cs typeface="Arial"/>
              </a:rPr>
              <a:t>Less Negative </a:t>
            </a:r>
            <a:r>
              <a:rPr lang="en-US" sz="2700" b="1" dirty="0">
                <a:latin typeface="Arial"/>
                <a:cs typeface="Arial"/>
              </a:rPr>
              <a:t>S</a:t>
            </a:r>
            <a:r>
              <a:rPr lang="en-US" sz="2700" b="1" dirty="0" smtClean="0">
                <a:latin typeface="Arial"/>
                <a:cs typeface="Arial"/>
              </a:rPr>
              <a:t>election in Promoters of Up-regulated Genes of the Human brain</a:t>
            </a:r>
            <a:endParaRPr lang="en-US" sz="2700" b="1" dirty="0">
              <a:latin typeface="Arial"/>
              <a:cs typeface="Arial"/>
            </a:endParaRPr>
          </a:p>
        </p:txBody>
      </p:sp>
      <p:graphicFrame>
        <p:nvGraphicFramePr>
          <p:cNvPr id="5" name="Chart 4"/>
          <p:cNvGraphicFramePr>
            <a:graphicFrameLocks/>
          </p:cNvGraphicFramePr>
          <p:nvPr>
            <p:extLst>
              <p:ext uri="{D42A27DB-BD31-4B8C-83A1-F6EECF244321}">
                <p14:modId xmlns:p14="http://schemas.microsoft.com/office/powerpoint/2010/main" val="550538436"/>
              </p:ext>
            </p:extLst>
          </p:nvPr>
        </p:nvGraphicFramePr>
        <p:xfrm>
          <a:off x="0" y="1225176"/>
          <a:ext cx="9144000" cy="5632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468089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56050"/>
            <a:ext cx="8229600" cy="1143000"/>
          </a:xfrm>
        </p:spPr>
        <p:txBody>
          <a:bodyPr>
            <a:normAutofit fontScale="90000"/>
          </a:bodyPr>
          <a:lstStyle/>
          <a:p>
            <a:r>
              <a:rPr lang="en-US" dirty="0" smtClean="0">
                <a:latin typeface="Arial"/>
                <a:cs typeface="Arial"/>
              </a:rPr>
              <a:t>Distal </a:t>
            </a:r>
            <a:r>
              <a:rPr lang="en-US" dirty="0" err="1" smtClean="0">
                <a:latin typeface="Arial"/>
                <a:cs typeface="Arial"/>
              </a:rPr>
              <a:t>DNAseI</a:t>
            </a:r>
            <a:r>
              <a:rPr lang="en-US" dirty="0" smtClean="0">
                <a:latin typeface="Arial"/>
                <a:cs typeface="Arial"/>
              </a:rPr>
              <a:t> HSS </a:t>
            </a:r>
            <a:r>
              <a:rPr lang="en-US" i="1" dirty="0" err="1" smtClean="0">
                <a:latin typeface="Arial"/>
                <a:cs typeface="Arial"/>
              </a:rPr>
              <a:t>cis</a:t>
            </a:r>
            <a:r>
              <a:rPr lang="en-US" dirty="0" smtClean="0">
                <a:latin typeface="Arial"/>
                <a:cs typeface="Arial"/>
              </a:rPr>
              <a:t>-Regulatory Elements (Enhancers) of Up-Regulated Genes in the Human Prefrontal Cortex</a:t>
            </a:r>
            <a:endParaRPr lang="en-US" dirty="0">
              <a:latin typeface="Arial"/>
              <a:cs typeface="Arial"/>
            </a:endParaRPr>
          </a:p>
        </p:txBody>
      </p:sp>
    </p:spTree>
    <p:extLst>
      <p:ext uri="{BB962C8B-B14F-4D97-AF65-F5344CB8AC3E}">
        <p14:creationId xmlns:p14="http://schemas.microsoft.com/office/powerpoint/2010/main" val="113273837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3217334" y="1862667"/>
            <a:ext cx="1721556" cy="4995333"/>
          </a:xfrm>
          <a:prstGeom prst="round2SameRect">
            <a:avLst/>
          </a:prstGeom>
          <a:solidFill>
            <a:schemeClr val="accent6">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ound Same Side Corner Rectangle 5"/>
          <p:cNvSpPr/>
          <p:nvPr/>
        </p:nvSpPr>
        <p:spPr>
          <a:xfrm>
            <a:off x="1241779" y="1862667"/>
            <a:ext cx="1721556" cy="4995333"/>
          </a:xfrm>
          <a:prstGeom prst="round2SameRect">
            <a:avLst/>
          </a:prstGeom>
          <a:solidFill>
            <a:schemeClr val="bg1">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ound Same Side Corner Rectangle 6"/>
          <p:cNvSpPr/>
          <p:nvPr/>
        </p:nvSpPr>
        <p:spPr>
          <a:xfrm>
            <a:off x="5192890" y="1862667"/>
            <a:ext cx="1721556" cy="4995333"/>
          </a:xfrm>
          <a:prstGeom prst="round2SameRect">
            <a:avLst/>
          </a:prstGeom>
          <a:solidFill>
            <a:schemeClr val="accent4">
              <a:lumMod val="20000"/>
              <a:lumOff val="8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ound Same Side Corner Rectangle 7"/>
          <p:cNvSpPr/>
          <p:nvPr/>
        </p:nvSpPr>
        <p:spPr>
          <a:xfrm>
            <a:off x="7134577" y="1862667"/>
            <a:ext cx="1721556" cy="4995333"/>
          </a:xfrm>
          <a:prstGeom prst="round2SameRect">
            <a:avLst/>
          </a:prstGeom>
          <a:solidFill>
            <a:schemeClr val="accent3">
              <a:lumMod val="40000"/>
              <a:lumOff val="6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p:nvPr>
        </p:nvSpPr>
        <p:spPr/>
        <p:txBody>
          <a:bodyPr>
            <a:noAutofit/>
          </a:bodyPr>
          <a:lstStyle/>
          <a:p>
            <a:r>
              <a:rPr lang="en-US" sz="3000" b="1" dirty="0" smtClean="0">
                <a:latin typeface="Arial"/>
                <a:cs typeface="Arial"/>
              </a:rPr>
              <a:t>Enhancers of Up-regulated Brain-specific Genes in Humans are Influenced by Negative Selection</a:t>
            </a:r>
            <a:endParaRPr lang="en-US" sz="3000" b="1" dirty="0">
              <a:latin typeface="Arial"/>
              <a:cs typeface="Arial"/>
            </a:endParaRPr>
          </a:p>
        </p:txBody>
      </p:sp>
      <p:sp>
        <p:nvSpPr>
          <p:cNvPr id="10" name="TextBox 9"/>
          <p:cNvSpPr txBox="1"/>
          <p:nvPr/>
        </p:nvSpPr>
        <p:spPr>
          <a:xfrm>
            <a:off x="3904176" y="1862667"/>
            <a:ext cx="375073" cy="461665"/>
          </a:xfrm>
          <a:prstGeom prst="rect">
            <a:avLst/>
          </a:prstGeom>
          <a:noFill/>
        </p:spPr>
        <p:txBody>
          <a:bodyPr wrap="none" rtlCol="0">
            <a:spAutoFit/>
          </a:bodyPr>
          <a:lstStyle/>
          <a:p>
            <a:r>
              <a:rPr lang="en-US" sz="2400" b="1" dirty="0" err="1">
                <a:solidFill>
                  <a:schemeClr val="accent6">
                    <a:lumMod val="75000"/>
                  </a:schemeClr>
                </a:solidFill>
                <a:latin typeface="Arial"/>
                <a:cs typeface="Arial"/>
              </a:rPr>
              <a:t>ρ</a:t>
            </a:r>
            <a:endParaRPr lang="en-US" sz="2400" dirty="0">
              <a:solidFill>
                <a:schemeClr val="accent6">
                  <a:lumMod val="75000"/>
                </a:schemeClr>
              </a:solidFill>
              <a:latin typeface="Arial"/>
              <a:cs typeface="Arial"/>
            </a:endParaRPr>
          </a:p>
        </p:txBody>
      </p:sp>
      <p:sp>
        <p:nvSpPr>
          <p:cNvPr id="13" name="TextBox 12"/>
          <p:cNvSpPr txBox="1"/>
          <p:nvPr/>
        </p:nvSpPr>
        <p:spPr>
          <a:xfrm>
            <a:off x="5693083" y="1862667"/>
            <a:ext cx="817201" cy="461665"/>
          </a:xfrm>
          <a:prstGeom prst="rect">
            <a:avLst/>
          </a:prstGeom>
          <a:noFill/>
        </p:spPr>
        <p:txBody>
          <a:bodyPr wrap="none" rtlCol="0">
            <a:spAutoFit/>
          </a:bodyPr>
          <a:lstStyle/>
          <a:p>
            <a:r>
              <a:rPr lang="en-US" sz="2400" b="1" dirty="0" smtClean="0">
                <a:solidFill>
                  <a:srgbClr val="7350E3"/>
                </a:solidFill>
                <a:latin typeface="Arial"/>
                <a:cs typeface="Arial"/>
              </a:rPr>
              <a:t>E[A]</a:t>
            </a:r>
            <a:endParaRPr lang="en-US" sz="2400" dirty="0">
              <a:solidFill>
                <a:srgbClr val="7350E3"/>
              </a:solidFill>
              <a:latin typeface="Arial"/>
              <a:cs typeface="Arial"/>
            </a:endParaRPr>
          </a:p>
        </p:txBody>
      </p:sp>
      <p:sp>
        <p:nvSpPr>
          <p:cNvPr id="14" name="TextBox 13"/>
          <p:cNvSpPr txBox="1"/>
          <p:nvPr/>
        </p:nvSpPr>
        <p:spPr>
          <a:xfrm>
            <a:off x="7588558" y="1862667"/>
            <a:ext cx="885429" cy="461665"/>
          </a:xfrm>
          <a:prstGeom prst="rect">
            <a:avLst/>
          </a:prstGeom>
          <a:noFill/>
        </p:spPr>
        <p:txBody>
          <a:bodyPr wrap="none" rtlCol="0">
            <a:spAutoFit/>
          </a:bodyPr>
          <a:lstStyle/>
          <a:p>
            <a:r>
              <a:rPr lang="en-US" sz="2400" b="1" dirty="0" smtClean="0">
                <a:solidFill>
                  <a:srgbClr val="008000"/>
                </a:solidFill>
                <a:latin typeface="Arial"/>
                <a:cs typeface="Arial"/>
              </a:rPr>
              <a:t>E[W]</a:t>
            </a:r>
            <a:endParaRPr lang="en-US" sz="2400" dirty="0">
              <a:solidFill>
                <a:srgbClr val="008000"/>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2984428054"/>
              </p:ext>
            </p:extLst>
          </p:nvPr>
        </p:nvGraphicFramePr>
        <p:xfrm>
          <a:off x="0" y="1643528"/>
          <a:ext cx="9144000" cy="521447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74989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Enhancers of down-regulated genes </a:t>
            </a:r>
            <a:r>
              <a:rPr lang="en-US" sz="3000" b="1" dirty="0">
                <a:latin typeface="Arial"/>
                <a:cs typeface="Arial"/>
              </a:rPr>
              <a:t>in the human brain are under selection</a:t>
            </a:r>
            <a:endParaRPr lang="en-US" sz="3000"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90357882"/>
              </p:ext>
            </p:extLst>
          </p:nvPr>
        </p:nvGraphicFramePr>
        <p:xfrm>
          <a:off x="0" y="1199030"/>
          <a:ext cx="9039412" cy="56589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294758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1143000"/>
          </a:xfrm>
        </p:spPr>
        <p:txBody>
          <a:bodyPr>
            <a:noAutofit/>
          </a:bodyPr>
          <a:lstStyle/>
          <a:p>
            <a:r>
              <a:rPr lang="en-US" sz="3000" b="1" dirty="0" smtClean="0">
                <a:latin typeface="Arial"/>
                <a:cs typeface="Arial"/>
              </a:rPr>
              <a:t>More Adaptive substitutions in Enhancers of Up-regulated Genes in the Human Brain</a:t>
            </a:r>
            <a:endParaRPr lang="en-US" sz="3000" dirty="0"/>
          </a:p>
        </p:txBody>
      </p:sp>
      <p:graphicFrame>
        <p:nvGraphicFramePr>
          <p:cNvPr id="6" name="Chart 5"/>
          <p:cNvGraphicFramePr>
            <a:graphicFrameLocks/>
          </p:cNvGraphicFramePr>
          <p:nvPr>
            <p:extLst>
              <p:ext uri="{D42A27DB-BD31-4B8C-83A1-F6EECF244321}">
                <p14:modId xmlns:p14="http://schemas.microsoft.com/office/powerpoint/2010/main" val="681950628"/>
              </p:ext>
            </p:extLst>
          </p:nvPr>
        </p:nvGraphicFramePr>
        <p:xfrm>
          <a:off x="0" y="1357874"/>
          <a:ext cx="9144000" cy="5505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567664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latin typeface="Arial"/>
                <a:cs typeface="Arial"/>
              </a:rPr>
              <a:t>Wider </a:t>
            </a:r>
            <a:r>
              <a:rPr lang="en-US" sz="2700" b="1" dirty="0">
                <a:latin typeface="Arial"/>
                <a:cs typeface="Arial"/>
              </a:rPr>
              <a:t>D</a:t>
            </a:r>
            <a:r>
              <a:rPr lang="en-US" sz="2700" b="1" dirty="0" smtClean="0">
                <a:latin typeface="Arial"/>
                <a:cs typeface="Arial"/>
              </a:rPr>
              <a:t>istribution of Negative </a:t>
            </a:r>
            <a:r>
              <a:rPr lang="en-US" sz="2700" b="1" dirty="0">
                <a:latin typeface="Arial"/>
                <a:cs typeface="Arial"/>
              </a:rPr>
              <a:t>S</a:t>
            </a:r>
            <a:r>
              <a:rPr lang="en-US" sz="2700" b="1" dirty="0" smtClean="0">
                <a:latin typeface="Arial"/>
                <a:cs typeface="Arial"/>
              </a:rPr>
              <a:t>election in Enhancers of Up-regulated Genes of the Human Brain</a:t>
            </a:r>
            <a:endParaRPr lang="en-US" sz="2700" b="1" dirty="0">
              <a:latin typeface="Arial"/>
              <a:cs typeface="Arial"/>
            </a:endParaRPr>
          </a:p>
        </p:txBody>
      </p:sp>
      <p:graphicFrame>
        <p:nvGraphicFramePr>
          <p:cNvPr id="4" name="Chart 3"/>
          <p:cNvGraphicFramePr>
            <a:graphicFrameLocks/>
          </p:cNvGraphicFramePr>
          <p:nvPr>
            <p:extLst>
              <p:ext uri="{D42A27DB-BD31-4B8C-83A1-F6EECF244321}">
                <p14:modId xmlns:p14="http://schemas.microsoft.com/office/powerpoint/2010/main" val="3354881266"/>
              </p:ext>
            </p:extLst>
          </p:nvPr>
        </p:nvGraphicFramePr>
        <p:xfrm>
          <a:off x="0" y="1240117"/>
          <a:ext cx="9144000" cy="56178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7253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smtClean="0">
                <a:latin typeface="Arial"/>
                <a:cs typeface="Arial"/>
              </a:rPr>
              <a:t>Probabilistic Method</a:t>
            </a:r>
            <a:endParaRPr lang="en-US" sz="3000" b="1" dirty="0">
              <a:latin typeface="Arial"/>
              <a:cs typeface="Arial"/>
            </a:endParaRPr>
          </a:p>
        </p:txBody>
      </p:sp>
      <p:pic>
        <p:nvPicPr>
          <p:cNvPr id="4" name="Picture 3" descr="Screen Shot 2015-05-04 at 3.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383" y="1417638"/>
            <a:ext cx="5004270" cy="3639469"/>
          </a:xfrm>
          <a:prstGeom prst="rect">
            <a:avLst/>
          </a:prstGeom>
        </p:spPr>
      </p:pic>
      <p:cxnSp>
        <p:nvCxnSpPr>
          <p:cNvPr id="6" name="Straight Connector 5"/>
          <p:cNvCxnSpPr/>
          <p:nvPr/>
        </p:nvCxnSpPr>
        <p:spPr>
          <a:xfrm flipH="1" flipV="1">
            <a:off x="1772600" y="2730296"/>
            <a:ext cx="977986" cy="115460"/>
          </a:xfrm>
          <a:prstGeom prst="line">
            <a:avLst/>
          </a:prstGeom>
          <a:ln>
            <a:solidFill>
              <a:schemeClr val="bg1">
                <a:lumMod val="50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7107" y="2268631"/>
            <a:ext cx="2100154" cy="830997"/>
          </a:xfrm>
          <a:prstGeom prst="rect">
            <a:avLst/>
          </a:prstGeom>
          <a:noFill/>
        </p:spPr>
        <p:txBody>
          <a:bodyPr wrap="none" rtlCol="0">
            <a:spAutoFit/>
          </a:bodyPr>
          <a:lstStyle/>
          <a:p>
            <a:pPr algn="ctr"/>
            <a:r>
              <a:rPr lang="en-US" sz="2400" b="1" dirty="0" smtClean="0">
                <a:solidFill>
                  <a:schemeClr val="bg1">
                    <a:lumMod val="50000"/>
                  </a:schemeClr>
                </a:solidFill>
                <a:latin typeface="Arial"/>
                <a:cs typeface="Arial"/>
              </a:rPr>
              <a:t>Phylogenetic</a:t>
            </a:r>
          </a:p>
          <a:p>
            <a:pPr algn="ctr"/>
            <a:r>
              <a:rPr lang="en-US" sz="2400" b="1" dirty="0" smtClean="0">
                <a:solidFill>
                  <a:schemeClr val="bg1">
                    <a:lumMod val="50000"/>
                  </a:schemeClr>
                </a:solidFill>
                <a:latin typeface="Arial"/>
                <a:cs typeface="Arial"/>
              </a:rPr>
              <a:t>Ancestry</a:t>
            </a:r>
            <a:endParaRPr lang="en-US" sz="2400" b="1" dirty="0">
              <a:solidFill>
                <a:schemeClr val="bg1">
                  <a:lumMod val="50000"/>
                </a:schemeClr>
              </a:solidFill>
              <a:latin typeface="Arial"/>
              <a:cs typeface="Arial"/>
            </a:endParaRPr>
          </a:p>
        </p:txBody>
      </p:sp>
      <p:sp>
        <p:nvSpPr>
          <p:cNvPr id="8" name="TextBox 7"/>
          <p:cNvSpPr txBox="1"/>
          <p:nvPr/>
        </p:nvSpPr>
        <p:spPr>
          <a:xfrm>
            <a:off x="4475645" y="1358356"/>
            <a:ext cx="1844075" cy="461665"/>
          </a:xfrm>
          <a:prstGeom prst="rect">
            <a:avLst/>
          </a:prstGeom>
          <a:noFill/>
        </p:spPr>
        <p:txBody>
          <a:bodyPr wrap="none" rtlCol="0">
            <a:spAutoFit/>
          </a:bodyPr>
          <a:lstStyle/>
          <a:p>
            <a:r>
              <a:rPr lang="en-US" sz="2400" b="1" dirty="0" smtClean="0">
                <a:solidFill>
                  <a:srgbClr val="3366FF"/>
                </a:solidFill>
                <a:latin typeface="Arial"/>
                <a:cs typeface="Arial"/>
              </a:rPr>
              <a:t>Divergence</a:t>
            </a:r>
            <a:endParaRPr lang="en-US" sz="2400" b="1" dirty="0">
              <a:solidFill>
                <a:srgbClr val="3366FF"/>
              </a:solidFill>
              <a:latin typeface="Arial"/>
              <a:cs typeface="Arial"/>
            </a:endParaRPr>
          </a:p>
        </p:txBody>
      </p:sp>
      <p:cxnSp>
        <p:nvCxnSpPr>
          <p:cNvPr id="10" name="Straight Connector 9"/>
          <p:cNvCxnSpPr>
            <a:endCxn id="8" idx="2"/>
          </p:cNvCxnSpPr>
          <p:nvPr/>
        </p:nvCxnSpPr>
        <p:spPr>
          <a:xfrm flipV="1">
            <a:off x="5243093" y="1820021"/>
            <a:ext cx="154590" cy="176764"/>
          </a:xfrm>
          <a:prstGeom prst="line">
            <a:avLst/>
          </a:prstGeom>
          <a:ln>
            <a:solidFill>
              <a:srgbClr val="0000FF"/>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3" idx="1"/>
          </p:cNvCxnSpPr>
          <p:nvPr/>
        </p:nvCxnSpPr>
        <p:spPr>
          <a:xfrm>
            <a:off x="6187122" y="4041109"/>
            <a:ext cx="705884" cy="67918"/>
          </a:xfrm>
          <a:prstGeom prst="line">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893006" y="3878194"/>
            <a:ext cx="2322421" cy="461665"/>
          </a:xfrm>
          <a:prstGeom prst="rect">
            <a:avLst/>
          </a:prstGeom>
          <a:noFill/>
        </p:spPr>
        <p:txBody>
          <a:bodyPr wrap="none" rtlCol="0">
            <a:spAutoFit/>
          </a:bodyPr>
          <a:lstStyle/>
          <a:p>
            <a:r>
              <a:rPr lang="en-US" sz="2400" b="1" dirty="0" smtClean="0">
                <a:solidFill>
                  <a:srgbClr val="FF0000"/>
                </a:solidFill>
                <a:latin typeface="Arial"/>
                <a:cs typeface="Arial"/>
              </a:rPr>
              <a:t>Polymorphism</a:t>
            </a:r>
            <a:endParaRPr lang="en-US" sz="2400" b="1" dirty="0">
              <a:solidFill>
                <a:srgbClr val="FF0000"/>
              </a:solidFill>
              <a:latin typeface="Arial"/>
              <a:cs typeface="Arial"/>
            </a:endParaRPr>
          </a:p>
        </p:txBody>
      </p:sp>
      <p:sp>
        <p:nvSpPr>
          <p:cNvPr id="14" name="TextBox 13"/>
          <p:cNvSpPr txBox="1"/>
          <p:nvPr/>
        </p:nvSpPr>
        <p:spPr>
          <a:xfrm>
            <a:off x="6974649" y="1077491"/>
            <a:ext cx="1929100" cy="830997"/>
          </a:xfrm>
          <a:prstGeom prst="rect">
            <a:avLst/>
          </a:prstGeom>
          <a:noFill/>
        </p:spPr>
        <p:txBody>
          <a:bodyPr wrap="square" rtlCol="0">
            <a:spAutoFit/>
          </a:bodyPr>
          <a:lstStyle/>
          <a:p>
            <a:pPr algn="ctr"/>
            <a:r>
              <a:rPr lang="en-US" sz="2400" b="1" dirty="0" smtClean="0">
                <a:solidFill>
                  <a:srgbClr val="008000"/>
                </a:solidFill>
                <a:latin typeface="Arial"/>
                <a:cs typeface="Arial"/>
              </a:rPr>
              <a:t>Selection parameters</a:t>
            </a:r>
            <a:endParaRPr lang="en-US" sz="2400" b="1" dirty="0">
              <a:solidFill>
                <a:srgbClr val="008000"/>
              </a:solidFill>
              <a:latin typeface="Arial"/>
              <a:cs typeface="Arial"/>
            </a:endParaRPr>
          </a:p>
        </p:txBody>
      </p:sp>
      <p:cxnSp>
        <p:nvCxnSpPr>
          <p:cNvPr id="16" name="Straight Arrow Connector 15"/>
          <p:cNvCxnSpPr>
            <a:stCxn id="14" idx="2"/>
          </p:cNvCxnSpPr>
          <p:nvPr/>
        </p:nvCxnSpPr>
        <p:spPr>
          <a:xfrm flipH="1">
            <a:off x="6730446" y="1908488"/>
            <a:ext cx="1208753" cy="312424"/>
          </a:xfrm>
          <a:prstGeom prst="straightConnector1">
            <a:avLst/>
          </a:prstGeom>
          <a:ln>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03544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26" y="-30999"/>
            <a:ext cx="8229600" cy="1143000"/>
          </a:xfrm>
        </p:spPr>
        <p:txBody>
          <a:bodyPr>
            <a:normAutofit/>
          </a:bodyPr>
          <a:lstStyle/>
          <a:p>
            <a:r>
              <a:rPr lang="en-US" sz="3000" b="1" dirty="0" smtClean="0">
                <a:latin typeface="Arial"/>
                <a:cs typeface="Arial"/>
              </a:rPr>
              <a:t>Up-regulation Summary</a:t>
            </a:r>
            <a:endParaRPr lang="en-US" sz="3000" b="1" dirty="0">
              <a:latin typeface="Arial"/>
              <a:cs typeface="Arial"/>
            </a:endParaRPr>
          </a:p>
        </p:txBody>
      </p:sp>
      <p:grpSp>
        <p:nvGrpSpPr>
          <p:cNvPr id="5" name="Group 4"/>
          <p:cNvGrpSpPr/>
          <p:nvPr/>
        </p:nvGrpSpPr>
        <p:grpSpPr>
          <a:xfrm>
            <a:off x="1" y="873421"/>
            <a:ext cx="9144000" cy="5999521"/>
            <a:chOff x="1" y="873421"/>
            <a:chExt cx="9144000" cy="5999521"/>
          </a:xfrm>
        </p:grpSpPr>
        <p:graphicFrame>
          <p:nvGraphicFramePr>
            <p:cNvPr id="4" name="Chart 3"/>
            <p:cNvGraphicFramePr>
              <a:graphicFrameLocks/>
            </p:cNvGraphicFramePr>
            <p:nvPr>
              <p:extLst>
                <p:ext uri="{D42A27DB-BD31-4B8C-83A1-F6EECF244321}">
                  <p14:modId xmlns:p14="http://schemas.microsoft.com/office/powerpoint/2010/main" val="130465366"/>
                </p:ext>
              </p:extLst>
            </p:nvPr>
          </p:nvGraphicFramePr>
          <p:xfrm>
            <a:off x="1" y="929716"/>
            <a:ext cx="9144000" cy="5943226"/>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 17"/>
            <p:cNvGrpSpPr/>
            <p:nvPr/>
          </p:nvGrpSpPr>
          <p:grpSpPr>
            <a:xfrm>
              <a:off x="987847" y="2488570"/>
              <a:ext cx="756922" cy="2129396"/>
              <a:chOff x="987847" y="2488570"/>
              <a:chExt cx="756922" cy="2129396"/>
            </a:xfrm>
            <a:effectLst/>
          </p:grpSpPr>
          <p:cxnSp>
            <p:nvCxnSpPr>
              <p:cNvPr id="12" name="Straight Connector 11"/>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366308" y="1229925"/>
              <a:ext cx="756922" cy="2759484"/>
              <a:chOff x="987847" y="2488570"/>
              <a:chExt cx="756922" cy="2759484"/>
            </a:xfrm>
            <a:effectLst/>
          </p:grpSpPr>
          <p:cxnSp>
            <p:nvCxnSpPr>
              <p:cNvPr id="31" name="Straight Connector 30"/>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00676" y="2488570"/>
                <a:ext cx="0" cy="2759484"/>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165123" y="873421"/>
              <a:ext cx="1159292" cy="369332"/>
            </a:xfrm>
            <a:prstGeom prst="rect">
              <a:avLst/>
            </a:prstGeom>
            <a:noFill/>
          </p:spPr>
          <p:txBody>
            <a:bodyPr wrap="none" rtlCol="0">
              <a:spAutoFit/>
            </a:bodyPr>
            <a:lstStyle/>
            <a:p>
              <a:r>
                <a:rPr lang="en-US" dirty="0" smtClean="0"/>
                <a:t>Enhancers</a:t>
              </a:r>
              <a:endParaRPr lang="en-US" dirty="0"/>
            </a:p>
          </p:txBody>
        </p:sp>
        <p:sp>
          <p:nvSpPr>
            <p:cNvPr id="36" name="TextBox 35"/>
            <p:cNvSpPr txBox="1"/>
            <p:nvPr/>
          </p:nvSpPr>
          <p:spPr>
            <a:xfrm>
              <a:off x="731263" y="2144894"/>
              <a:ext cx="1175171" cy="369332"/>
            </a:xfrm>
            <a:prstGeom prst="rect">
              <a:avLst/>
            </a:prstGeom>
            <a:noFill/>
          </p:spPr>
          <p:txBody>
            <a:bodyPr wrap="none" rtlCol="0">
              <a:spAutoFit/>
            </a:bodyPr>
            <a:lstStyle/>
            <a:p>
              <a:r>
                <a:rPr lang="en-US" dirty="0" smtClean="0"/>
                <a:t>Promoters</a:t>
              </a:r>
              <a:endParaRPr lang="en-US" dirty="0"/>
            </a:p>
          </p:txBody>
        </p:sp>
        <p:sp>
          <p:nvSpPr>
            <p:cNvPr id="37" name="TextBox 36"/>
            <p:cNvSpPr txBox="1"/>
            <p:nvPr/>
          </p:nvSpPr>
          <p:spPr>
            <a:xfrm>
              <a:off x="1603690"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38" name="TextBox 37"/>
            <p:cNvSpPr txBox="1"/>
            <p:nvPr/>
          </p:nvSpPr>
          <p:spPr>
            <a:xfrm>
              <a:off x="730007" y="5485802"/>
              <a:ext cx="877163" cy="369332"/>
            </a:xfrm>
            <a:prstGeom prst="rect">
              <a:avLst/>
            </a:prstGeom>
            <a:noFill/>
          </p:spPr>
          <p:txBody>
            <a:bodyPr wrap="none" rtlCol="0">
              <a:spAutoFit/>
            </a:bodyPr>
            <a:lstStyle/>
            <a:p>
              <a:r>
                <a:rPr lang="en-US" b="1" dirty="0" smtClean="0"/>
                <a:t>Muscle</a:t>
              </a:r>
              <a:endParaRPr lang="en-US" b="1" dirty="0"/>
            </a:p>
          </p:txBody>
        </p:sp>
        <p:sp>
          <p:nvSpPr>
            <p:cNvPr id="39" name="TextBox 38"/>
            <p:cNvSpPr txBox="1"/>
            <p:nvPr/>
          </p:nvSpPr>
          <p:spPr>
            <a:xfrm>
              <a:off x="3745331"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0" name="TextBox 39"/>
            <p:cNvSpPr txBox="1"/>
            <p:nvPr/>
          </p:nvSpPr>
          <p:spPr>
            <a:xfrm>
              <a:off x="2871648" y="5485802"/>
              <a:ext cx="877163" cy="369332"/>
            </a:xfrm>
            <a:prstGeom prst="rect">
              <a:avLst/>
            </a:prstGeom>
            <a:noFill/>
          </p:spPr>
          <p:txBody>
            <a:bodyPr wrap="none" rtlCol="0">
              <a:spAutoFit/>
            </a:bodyPr>
            <a:lstStyle/>
            <a:p>
              <a:r>
                <a:rPr lang="en-US" b="1" dirty="0" smtClean="0"/>
                <a:t>Muscle</a:t>
              </a:r>
              <a:endParaRPr lang="en-US" b="1" dirty="0"/>
            </a:p>
          </p:txBody>
        </p:sp>
        <p:sp>
          <p:nvSpPr>
            <p:cNvPr id="41" name="TextBox 40"/>
            <p:cNvSpPr txBox="1"/>
            <p:nvPr/>
          </p:nvSpPr>
          <p:spPr>
            <a:xfrm>
              <a:off x="5849617"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2" name="TextBox 41"/>
            <p:cNvSpPr txBox="1"/>
            <p:nvPr/>
          </p:nvSpPr>
          <p:spPr>
            <a:xfrm>
              <a:off x="4975934" y="5485802"/>
              <a:ext cx="877163" cy="369332"/>
            </a:xfrm>
            <a:prstGeom prst="rect">
              <a:avLst/>
            </a:prstGeom>
            <a:noFill/>
          </p:spPr>
          <p:txBody>
            <a:bodyPr wrap="none" rtlCol="0">
              <a:spAutoFit/>
            </a:bodyPr>
            <a:lstStyle/>
            <a:p>
              <a:r>
                <a:rPr lang="en-US" b="1" dirty="0" smtClean="0"/>
                <a:t>Muscle</a:t>
              </a:r>
              <a:endParaRPr lang="en-US" b="1" dirty="0"/>
            </a:p>
          </p:txBody>
        </p:sp>
        <p:sp>
          <p:nvSpPr>
            <p:cNvPr id="43" name="TextBox 42"/>
            <p:cNvSpPr txBox="1"/>
            <p:nvPr/>
          </p:nvSpPr>
          <p:spPr>
            <a:xfrm>
              <a:off x="7996174"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4" name="TextBox 43"/>
            <p:cNvSpPr txBox="1"/>
            <p:nvPr/>
          </p:nvSpPr>
          <p:spPr>
            <a:xfrm>
              <a:off x="7122491" y="5485802"/>
              <a:ext cx="877163" cy="369332"/>
            </a:xfrm>
            <a:prstGeom prst="rect">
              <a:avLst/>
            </a:prstGeom>
            <a:noFill/>
          </p:spPr>
          <p:txBody>
            <a:bodyPr wrap="none" rtlCol="0">
              <a:spAutoFit/>
            </a:bodyPr>
            <a:lstStyle/>
            <a:p>
              <a:r>
                <a:rPr lang="en-US" b="1" dirty="0" smtClean="0"/>
                <a:t>Muscle</a:t>
              </a:r>
              <a:endParaRPr lang="en-US" b="1" dirty="0"/>
            </a:p>
          </p:txBody>
        </p:sp>
        <p:grpSp>
          <p:nvGrpSpPr>
            <p:cNvPr id="50" name="Group 49"/>
            <p:cNvGrpSpPr/>
            <p:nvPr/>
          </p:nvGrpSpPr>
          <p:grpSpPr>
            <a:xfrm>
              <a:off x="3025691" y="4391198"/>
              <a:ext cx="869299" cy="514933"/>
              <a:chOff x="987847" y="2488570"/>
              <a:chExt cx="756922" cy="292924"/>
            </a:xfrm>
            <a:effectLst/>
          </p:grpSpPr>
          <p:cxnSp>
            <p:nvCxnSpPr>
              <p:cNvPr id="51" name="Straight Connector 50"/>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00676" y="2488570"/>
                <a:ext cx="0" cy="29292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553326" y="3639683"/>
              <a:ext cx="844396" cy="1266448"/>
              <a:chOff x="987847" y="2488570"/>
              <a:chExt cx="756922" cy="1266448"/>
            </a:xfrm>
            <a:effectLst/>
          </p:grpSpPr>
          <p:cxnSp>
            <p:nvCxnSpPr>
              <p:cNvPr id="56" name="Straight Connector 55"/>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000676" y="2488570"/>
                <a:ext cx="0" cy="126644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01628" y="4246169"/>
              <a:ext cx="756922" cy="1190933"/>
              <a:chOff x="987847" y="2488570"/>
              <a:chExt cx="756922" cy="2129396"/>
            </a:xfrm>
            <a:effectLst/>
          </p:grpSpPr>
          <p:cxnSp>
            <p:nvCxnSpPr>
              <p:cNvPr id="62" name="Straight Connector 61"/>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44769" y="2488570"/>
                <a:ext cx="0" cy="179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435439" y="2442136"/>
              <a:ext cx="844396" cy="2127788"/>
              <a:chOff x="987847" y="2481115"/>
              <a:chExt cx="756922" cy="1273903"/>
            </a:xfrm>
            <a:effectLst/>
          </p:grpSpPr>
          <p:cxnSp>
            <p:nvCxnSpPr>
              <p:cNvPr id="67" name="Straight Connector 66"/>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44769" y="2481115"/>
                <a:ext cx="0" cy="135319"/>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000676" y="2488570"/>
                <a:ext cx="0" cy="126644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689515" y="2435495"/>
              <a:ext cx="844396" cy="3050307"/>
              <a:chOff x="987847" y="2488570"/>
              <a:chExt cx="756922" cy="3050307"/>
            </a:xfrm>
            <a:effectLst/>
          </p:grpSpPr>
          <p:cxnSp>
            <p:nvCxnSpPr>
              <p:cNvPr id="74" name="Straight Connector 73"/>
              <p:cNvCxnSpPr/>
              <p:nvPr/>
            </p:nvCxnSpPr>
            <p:spPr>
              <a:xfrm flipH="1">
                <a:off x="987847" y="2488570"/>
                <a:ext cx="756922" cy="0"/>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744769" y="2488570"/>
                <a:ext cx="0" cy="179588"/>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000676" y="2488570"/>
                <a:ext cx="0" cy="3050307"/>
              </a:xfrm>
              <a:prstGeom prst="line">
                <a:avLst/>
              </a:prstGeom>
              <a:ln>
                <a:solidFill>
                  <a:srgbClr val="0F36F2"/>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7325366" y="4198594"/>
              <a:ext cx="756922" cy="1190933"/>
              <a:chOff x="987847" y="2488570"/>
              <a:chExt cx="756922" cy="2129396"/>
            </a:xfrm>
            <a:effectLst/>
          </p:grpSpPr>
          <p:cxnSp>
            <p:nvCxnSpPr>
              <p:cNvPr id="79" name="Straight Connector 78"/>
              <p:cNvCxnSpPr/>
              <p:nvPr/>
            </p:nvCxnSpPr>
            <p:spPr>
              <a:xfrm flipH="1">
                <a:off x="987847" y="2488570"/>
                <a:ext cx="75692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744769" y="2488570"/>
                <a:ext cx="0" cy="9088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000676" y="2488570"/>
                <a:ext cx="0" cy="212939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8274160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hart 45"/>
          <p:cNvGraphicFramePr>
            <a:graphicFrameLocks/>
          </p:cNvGraphicFramePr>
          <p:nvPr>
            <p:extLst>
              <p:ext uri="{D42A27DB-BD31-4B8C-83A1-F6EECF244321}">
                <p14:modId xmlns:p14="http://schemas.microsoft.com/office/powerpoint/2010/main" val="3651884574"/>
              </p:ext>
            </p:extLst>
          </p:nvPr>
        </p:nvGraphicFramePr>
        <p:xfrm>
          <a:off x="0" y="873421"/>
          <a:ext cx="9144000" cy="59845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364026" y="-30999"/>
            <a:ext cx="8229600" cy="1143000"/>
          </a:xfrm>
        </p:spPr>
        <p:txBody>
          <a:bodyPr>
            <a:normAutofit/>
          </a:bodyPr>
          <a:lstStyle/>
          <a:p>
            <a:r>
              <a:rPr lang="en-US" sz="3000" b="1" dirty="0" smtClean="0">
                <a:latin typeface="Arial"/>
                <a:cs typeface="Arial"/>
              </a:rPr>
              <a:t>Down-regulation Summary</a:t>
            </a:r>
            <a:endParaRPr lang="en-US" sz="3000" b="1" dirty="0">
              <a:latin typeface="Arial"/>
              <a:cs typeface="Arial"/>
            </a:endParaRPr>
          </a:p>
        </p:txBody>
      </p:sp>
      <p:grpSp>
        <p:nvGrpSpPr>
          <p:cNvPr id="18" name="Group 17"/>
          <p:cNvGrpSpPr/>
          <p:nvPr/>
        </p:nvGrpSpPr>
        <p:grpSpPr>
          <a:xfrm>
            <a:off x="987847" y="2501022"/>
            <a:ext cx="756922" cy="2129396"/>
            <a:chOff x="987847" y="2488570"/>
            <a:chExt cx="756922" cy="2129396"/>
          </a:xfrm>
          <a:effectLst/>
        </p:grpSpPr>
        <p:cxnSp>
          <p:nvCxnSpPr>
            <p:cNvPr id="12" name="Straight Connector 11"/>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744769" y="2488570"/>
              <a:ext cx="0" cy="179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00676" y="2488570"/>
              <a:ext cx="0" cy="212939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366308" y="1591033"/>
            <a:ext cx="756922" cy="2759484"/>
            <a:chOff x="987847" y="2488570"/>
            <a:chExt cx="756922" cy="2759484"/>
          </a:xfrm>
          <a:effectLst/>
        </p:grpSpPr>
        <p:cxnSp>
          <p:nvCxnSpPr>
            <p:cNvPr id="31" name="Straight Connector 30"/>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000676" y="2488570"/>
              <a:ext cx="0" cy="2759484"/>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1165123" y="1221701"/>
            <a:ext cx="1159292" cy="369332"/>
          </a:xfrm>
          <a:prstGeom prst="rect">
            <a:avLst/>
          </a:prstGeom>
          <a:noFill/>
        </p:spPr>
        <p:txBody>
          <a:bodyPr wrap="none" rtlCol="0">
            <a:spAutoFit/>
          </a:bodyPr>
          <a:lstStyle/>
          <a:p>
            <a:r>
              <a:rPr lang="en-US" dirty="0" smtClean="0"/>
              <a:t>Enhancers</a:t>
            </a:r>
            <a:endParaRPr lang="en-US" dirty="0"/>
          </a:p>
        </p:txBody>
      </p:sp>
      <p:sp>
        <p:nvSpPr>
          <p:cNvPr id="36" name="TextBox 35"/>
          <p:cNvSpPr txBox="1"/>
          <p:nvPr/>
        </p:nvSpPr>
        <p:spPr>
          <a:xfrm>
            <a:off x="731263" y="2144894"/>
            <a:ext cx="1175171" cy="369332"/>
          </a:xfrm>
          <a:prstGeom prst="rect">
            <a:avLst/>
          </a:prstGeom>
          <a:noFill/>
        </p:spPr>
        <p:txBody>
          <a:bodyPr wrap="none" rtlCol="0">
            <a:spAutoFit/>
          </a:bodyPr>
          <a:lstStyle/>
          <a:p>
            <a:r>
              <a:rPr lang="en-US" dirty="0" smtClean="0"/>
              <a:t>Promoters</a:t>
            </a:r>
            <a:endParaRPr lang="en-US" dirty="0"/>
          </a:p>
        </p:txBody>
      </p:sp>
      <p:sp>
        <p:nvSpPr>
          <p:cNvPr id="37" name="TextBox 36"/>
          <p:cNvSpPr txBox="1"/>
          <p:nvPr/>
        </p:nvSpPr>
        <p:spPr>
          <a:xfrm>
            <a:off x="1603690"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38" name="TextBox 37"/>
          <p:cNvSpPr txBox="1"/>
          <p:nvPr/>
        </p:nvSpPr>
        <p:spPr>
          <a:xfrm>
            <a:off x="730007" y="5485802"/>
            <a:ext cx="877163" cy="369332"/>
          </a:xfrm>
          <a:prstGeom prst="rect">
            <a:avLst/>
          </a:prstGeom>
          <a:noFill/>
        </p:spPr>
        <p:txBody>
          <a:bodyPr wrap="none" rtlCol="0">
            <a:spAutoFit/>
          </a:bodyPr>
          <a:lstStyle/>
          <a:p>
            <a:r>
              <a:rPr lang="en-US" b="1" dirty="0" smtClean="0"/>
              <a:t>Muscle</a:t>
            </a:r>
            <a:endParaRPr lang="en-US" b="1" dirty="0"/>
          </a:p>
        </p:txBody>
      </p:sp>
      <p:sp>
        <p:nvSpPr>
          <p:cNvPr id="39" name="TextBox 38"/>
          <p:cNvSpPr txBox="1"/>
          <p:nvPr/>
        </p:nvSpPr>
        <p:spPr>
          <a:xfrm>
            <a:off x="3745331"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0" name="TextBox 39"/>
          <p:cNvSpPr txBox="1"/>
          <p:nvPr/>
        </p:nvSpPr>
        <p:spPr>
          <a:xfrm>
            <a:off x="2871648" y="5485802"/>
            <a:ext cx="877163" cy="369332"/>
          </a:xfrm>
          <a:prstGeom prst="rect">
            <a:avLst/>
          </a:prstGeom>
          <a:noFill/>
        </p:spPr>
        <p:txBody>
          <a:bodyPr wrap="none" rtlCol="0">
            <a:spAutoFit/>
          </a:bodyPr>
          <a:lstStyle/>
          <a:p>
            <a:r>
              <a:rPr lang="en-US" b="1" dirty="0" smtClean="0"/>
              <a:t>Muscle</a:t>
            </a:r>
            <a:endParaRPr lang="en-US" b="1" dirty="0"/>
          </a:p>
        </p:txBody>
      </p:sp>
      <p:sp>
        <p:nvSpPr>
          <p:cNvPr id="41" name="TextBox 40"/>
          <p:cNvSpPr txBox="1"/>
          <p:nvPr/>
        </p:nvSpPr>
        <p:spPr>
          <a:xfrm>
            <a:off x="5849617"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2" name="TextBox 41"/>
          <p:cNvSpPr txBox="1"/>
          <p:nvPr/>
        </p:nvSpPr>
        <p:spPr>
          <a:xfrm>
            <a:off x="4975934" y="5485802"/>
            <a:ext cx="877163" cy="369332"/>
          </a:xfrm>
          <a:prstGeom prst="rect">
            <a:avLst/>
          </a:prstGeom>
          <a:noFill/>
        </p:spPr>
        <p:txBody>
          <a:bodyPr wrap="none" rtlCol="0">
            <a:spAutoFit/>
          </a:bodyPr>
          <a:lstStyle/>
          <a:p>
            <a:r>
              <a:rPr lang="en-US" b="1" dirty="0" smtClean="0"/>
              <a:t>Muscle</a:t>
            </a:r>
            <a:endParaRPr lang="en-US" b="1" dirty="0"/>
          </a:p>
        </p:txBody>
      </p:sp>
      <p:sp>
        <p:nvSpPr>
          <p:cNvPr id="43" name="TextBox 42"/>
          <p:cNvSpPr txBox="1"/>
          <p:nvPr/>
        </p:nvSpPr>
        <p:spPr>
          <a:xfrm>
            <a:off x="7996174" y="5485802"/>
            <a:ext cx="690626" cy="369332"/>
          </a:xfrm>
          <a:prstGeom prst="rect">
            <a:avLst/>
          </a:prstGeom>
          <a:noFill/>
        </p:spPr>
        <p:txBody>
          <a:bodyPr wrap="none" rtlCol="0">
            <a:spAutoFit/>
          </a:bodyPr>
          <a:lstStyle/>
          <a:p>
            <a:r>
              <a:rPr lang="en-US" b="1" dirty="0" smtClean="0">
                <a:solidFill>
                  <a:schemeClr val="bg1"/>
                </a:solidFill>
              </a:rPr>
              <a:t>Brain</a:t>
            </a:r>
            <a:endParaRPr lang="en-US" b="1" dirty="0">
              <a:solidFill>
                <a:schemeClr val="bg1"/>
              </a:solidFill>
            </a:endParaRPr>
          </a:p>
        </p:txBody>
      </p:sp>
      <p:sp>
        <p:nvSpPr>
          <p:cNvPr id="44" name="TextBox 43"/>
          <p:cNvSpPr txBox="1"/>
          <p:nvPr/>
        </p:nvSpPr>
        <p:spPr>
          <a:xfrm>
            <a:off x="7122491" y="5485802"/>
            <a:ext cx="877163" cy="369332"/>
          </a:xfrm>
          <a:prstGeom prst="rect">
            <a:avLst/>
          </a:prstGeom>
          <a:noFill/>
        </p:spPr>
        <p:txBody>
          <a:bodyPr wrap="none" rtlCol="0">
            <a:spAutoFit/>
          </a:bodyPr>
          <a:lstStyle/>
          <a:p>
            <a:r>
              <a:rPr lang="en-US" b="1" dirty="0" smtClean="0"/>
              <a:t>Muscle</a:t>
            </a:r>
            <a:endParaRPr lang="en-US" b="1" dirty="0"/>
          </a:p>
        </p:txBody>
      </p:sp>
      <p:grpSp>
        <p:nvGrpSpPr>
          <p:cNvPr id="50" name="Group 49"/>
          <p:cNvGrpSpPr/>
          <p:nvPr/>
        </p:nvGrpSpPr>
        <p:grpSpPr>
          <a:xfrm>
            <a:off x="3040425" y="3790991"/>
            <a:ext cx="869299" cy="1389087"/>
            <a:chOff x="987847" y="2488570"/>
            <a:chExt cx="756922" cy="2273516"/>
          </a:xfrm>
          <a:effectLst/>
        </p:grpSpPr>
        <p:cxnSp>
          <p:nvCxnSpPr>
            <p:cNvPr id="51" name="Straight Connector 50"/>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744769" y="2488570"/>
              <a:ext cx="0" cy="179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000676" y="2488570"/>
              <a:ext cx="0" cy="227351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553326" y="3579308"/>
            <a:ext cx="844396" cy="1426442"/>
            <a:chOff x="987847" y="2488570"/>
            <a:chExt cx="756922" cy="1609363"/>
          </a:xfrm>
          <a:effectLst/>
        </p:grpSpPr>
        <p:cxnSp>
          <p:nvCxnSpPr>
            <p:cNvPr id="56" name="Straight Connector 55"/>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000676" y="2488571"/>
              <a:ext cx="0" cy="1609362"/>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01628" y="5005749"/>
            <a:ext cx="756922" cy="480053"/>
            <a:chOff x="987847" y="2488570"/>
            <a:chExt cx="756922" cy="2308336"/>
          </a:xfrm>
          <a:effectLst/>
        </p:grpSpPr>
        <p:cxnSp>
          <p:nvCxnSpPr>
            <p:cNvPr id="62" name="Straight Connector 61"/>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44769" y="2488570"/>
              <a:ext cx="0" cy="838261"/>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1000676" y="2488570"/>
              <a:ext cx="0" cy="2308336"/>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3435439" y="2292711"/>
            <a:ext cx="844396" cy="2414184"/>
            <a:chOff x="987847" y="2481115"/>
            <a:chExt cx="756922" cy="1445368"/>
          </a:xfrm>
          <a:effectLst/>
        </p:grpSpPr>
        <p:cxnSp>
          <p:nvCxnSpPr>
            <p:cNvPr id="67" name="Straight Connector 66"/>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744769" y="2481115"/>
              <a:ext cx="0" cy="135319"/>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000676" y="2488570"/>
              <a:ext cx="0" cy="1437913"/>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7689515" y="2485303"/>
            <a:ext cx="844396" cy="2395924"/>
            <a:chOff x="987847" y="2488570"/>
            <a:chExt cx="756922" cy="2395924"/>
          </a:xfrm>
          <a:effectLst/>
        </p:grpSpPr>
        <p:cxnSp>
          <p:nvCxnSpPr>
            <p:cNvPr id="74" name="Straight Connector 73"/>
            <p:cNvCxnSpPr/>
            <p:nvPr/>
          </p:nvCxnSpPr>
          <p:spPr>
            <a:xfrm flipH="1">
              <a:off x="987847" y="2488570"/>
              <a:ext cx="756922" cy="0"/>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744769" y="2488570"/>
              <a:ext cx="0" cy="179588"/>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000676" y="2488570"/>
              <a:ext cx="0" cy="2395924"/>
            </a:xfrm>
            <a:prstGeom prst="line">
              <a:avLst/>
            </a:prstGeom>
            <a:ln>
              <a:solidFill>
                <a:srgbClr val="7350E3"/>
              </a:solidFill>
            </a:ln>
            <a:effectLst/>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7351024" y="3949297"/>
            <a:ext cx="756922" cy="1536505"/>
            <a:chOff x="987847" y="2488570"/>
            <a:chExt cx="756922" cy="10175587"/>
          </a:xfrm>
          <a:effectLst/>
        </p:grpSpPr>
        <p:cxnSp>
          <p:nvCxnSpPr>
            <p:cNvPr id="79" name="Straight Connector 78"/>
            <p:cNvCxnSpPr/>
            <p:nvPr/>
          </p:nvCxnSpPr>
          <p:spPr>
            <a:xfrm flipH="1">
              <a:off x="987847" y="2488570"/>
              <a:ext cx="756922" cy="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744769" y="2488570"/>
              <a:ext cx="0" cy="908849"/>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000676" y="2488570"/>
              <a:ext cx="0" cy="10175587"/>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2459857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1600200"/>
            <a:ext cx="3009153" cy="4525963"/>
          </a:xfrm>
        </p:spPr>
        <p:txBody>
          <a:bodyPr/>
          <a:lstStyle/>
          <a:p>
            <a:pPr marL="0" indent="0">
              <a:buNone/>
            </a:pPr>
            <a:r>
              <a:rPr lang="en-US" u="sng" dirty="0" smtClean="0"/>
              <a:t>Taylor Lab</a:t>
            </a:r>
            <a:endParaRPr lang="en-US" dirty="0" smtClean="0"/>
          </a:p>
          <a:p>
            <a:pPr marL="0" indent="0">
              <a:buNone/>
            </a:pPr>
            <a:r>
              <a:rPr lang="en-US" dirty="0" smtClean="0"/>
              <a:t>Mike </a:t>
            </a:r>
            <a:r>
              <a:rPr lang="en-US" dirty="0" err="1" smtClean="0"/>
              <a:t>Sauria</a:t>
            </a:r>
            <a:endParaRPr lang="en-US" dirty="0" smtClean="0"/>
          </a:p>
          <a:p>
            <a:pPr marL="0" indent="0">
              <a:buNone/>
            </a:pPr>
            <a:r>
              <a:rPr lang="en-US" dirty="0" err="1" smtClean="0"/>
              <a:t>Nitesh</a:t>
            </a:r>
            <a:endParaRPr lang="en-US" dirty="0" smtClean="0"/>
          </a:p>
          <a:p>
            <a:pPr marL="0" indent="0">
              <a:buNone/>
            </a:pPr>
            <a:r>
              <a:rPr lang="en-US" dirty="0" err="1" smtClean="0"/>
              <a:t>Enis</a:t>
            </a:r>
            <a:endParaRPr lang="en-US" dirty="0" smtClean="0"/>
          </a:p>
          <a:p>
            <a:pPr marL="0" indent="0">
              <a:buNone/>
            </a:pPr>
            <a:r>
              <a:rPr lang="en-US" dirty="0" smtClean="0"/>
              <a:t>Dr. James Taylor</a:t>
            </a:r>
          </a:p>
          <a:p>
            <a:pPr marL="0" indent="0">
              <a:buNone/>
            </a:pPr>
            <a:endParaRPr lang="en-US" dirty="0"/>
          </a:p>
        </p:txBody>
      </p:sp>
      <p:sp>
        <p:nvSpPr>
          <p:cNvPr id="4" name="Content Placeholder 2"/>
          <p:cNvSpPr txBox="1">
            <a:spLocks/>
          </p:cNvSpPr>
          <p:nvPr/>
        </p:nvSpPr>
        <p:spPr>
          <a:xfrm>
            <a:off x="5836024" y="1600200"/>
            <a:ext cx="3009153"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YUE Lab</a:t>
            </a:r>
          </a:p>
          <a:p>
            <a:pPr marL="0" indent="0">
              <a:buFont typeface="Arial"/>
              <a:buNone/>
            </a:pPr>
            <a:endParaRPr lang="en-US" dirty="0" smtClean="0"/>
          </a:p>
          <a:p>
            <a:pPr marL="0" indent="0">
              <a:buFont typeface="Arial"/>
              <a:buNone/>
            </a:pPr>
            <a:r>
              <a:rPr lang="en-US" dirty="0" smtClean="0"/>
              <a:t>ENCODE Project</a:t>
            </a:r>
          </a:p>
          <a:p>
            <a:pPr marL="0" indent="0">
              <a:buFont typeface="Arial"/>
              <a:buNone/>
            </a:pPr>
            <a:endParaRPr lang="en-US" dirty="0" smtClean="0"/>
          </a:p>
          <a:p>
            <a:pPr marL="0" indent="0">
              <a:buFont typeface="Arial"/>
              <a:buNone/>
            </a:pPr>
            <a:r>
              <a:rPr lang="en-US" dirty="0" smtClean="0"/>
              <a:t>INSIGHT-EM Team</a:t>
            </a:r>
            <a:endParaRPr lang="en-US" dirty="0"/>
          </a:p>
        </p:txBody>
      </p:sp>
    </p:spTree>
    <p:extLst>
      <p:ext uri="{BB962C8B-B14F-4D97-AF65-F5344CB8AC3E}">
        <p14:creationId xmlns:p14="http://schemas.microsoft.com/office/powerpoint/2010/main" val="6255352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06642"/>
            <a:ext cx="8229600" cy="1143000"/>
          </a:xfrm>
        </p:spPr>
        <p:txBody>
          <a:bodyPr/>
          <a:lstStyle/>
          <a:p>
            <a:r>
              <a:rPr lang="en-US" dirty="0" smtClean="0">
                <a:solidFill>
                  <a:srgbClr val="FFFF00"/>
                </a:solidFill>
              </a:rPr>
              <a:t>Questions?</a:t>
            </a:r>
            <a:endParaRPr lang="en-US" dirty="0">
              <a:solidFill>
                <a:srgbClr val="FFFF00"/>
              </a:solidFill>
            </a:endParaRPr>
          </a:p>
        </p:txBody>
      </p:sp>
    </p:spTree>
    <p:extLst>
      <p:ext uri="{BB962C8B-B14F-4D97-AF65-F5344CB8AC3E}">
        <p14:creationId xmlns:p14="http://schemas.microsoft.com/office/powerpoint/2010/main" val="5539103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 Same Side Corner Rectangle 54"/>
          <p:cNvSpPr/>
          <p:nvPr/>
        </p:nvSpPr>
        <p:spPr>
          <a:xfrm rot="5400000">
            <a:off x="3655355" y="-2323001"/>
            <a:ext cx="2202596" cy="9551636"/>
          </a:xfrm>
          <a:prstGeom prst="round2SameRect">
            <a:avLst/>
          </a:prstGeom>
          <a:solidFill>
            <a:srgbClr val="F26ECA">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6" name="Round Same Side Corner Rectangle 55"/>
          <p:cNvSpPr/>
          <p:nvPr/>
        </p:nvSpPr>
        <p:spPr>
          <a:xfrm rot="5400000">
            <a:off x="4271139" y="-3655811"/>
            <a:ext cx="717027" cy="9297635"/>
          </a:xfrm>
          <a:prstGeom prst="round2SameRect">
            <a:avLst/>
          </a:prstGeom>
          <a:solidFill>
            <a:schemeClr val="tx2">
              <a:lumMod val="60000"/>
              <a:lumOff val="40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58" name="Round Same Side Corner Rectangle 57"/>
          <p:cNvSpPr/>
          <p:nvPr/>
        </p:nvSpPr>
        <p:spPr>
          <a:xfrm rot="5400000">
            <a:off x="4304251" y="-769641"/>
            <a:ext cx="904804" cy="9551636"/>
          </a:xfrm>
          <a:prstGeom prst="round2SameRect">
            <a:avLst/>
          </a:prstGeom>
          <a:solidFill>
            <a:srgbClr val="F2F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60" name="Round Same Side Corner Rectangle 59"/>
          <p:cNvSpPr/>
          <p:nvPr/>
        </p:nvSpPr>
        <p:spPr>
          <a:xfrm rot="5400000">
            <a:off x="3663729" y="780336"/>
            <a:ext cx="2409963" cy="9775753"/>
          </a:xfrm>
          <a:prstGeom prst="round2SameRect">
            <a:avLst/>
          </a:prstGeom>
          <a:solidFill>
            <a:srgbClr val="000000">
              <a:alpha val="2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2" name="Title 1"/>
          <p:cNvSpPr>
            <a:spLocks noGrp="1"/>
          </p:cNvSpPr>
          <p:nvPr>
            <p:ph type="title"/>
          </p:nvPr>
        </p:nvSpPr>
        <p:spPr>
          <a:xfrm>
            <a:off x="457200" y="-235122"/>
            <a:ext cx="8229600" cy="1143000"/>
          </a:xfrm>
        </p:spPr>
        <p:txBody>
          <a:bodyPr>
            <a:normAutofit/>
          </a:bodyPr>
          <a:lstStyle/>
          <a:p>
            <a:r>
              <a:rPr lang="en-US" sz="3000" b="1" dirty="0" smtClean="0">
                <a:latin typeface="Arial"/>
                <a:cs typeface="Arial"/>
              </a:rPr>
              <a:t>Analysis Pipeline</a:t>
            </a:r>
            <a:endParaRPr lang="en-US" sz="3000" b="1" dirty="0">
              <a:latin typeface="Arial"/>
              <a:cs typeface="Arial"/>
            </a:endParaRPr>
          </a:p>
        </p:txBody>
      </p:sp>
      <p:sp>
        <p:nvSpPr>
          <p:cNvPr id="4" name="TextBox 3"/>
          <p:cNvSpPr txBox="1"/>
          <p:nvPr/>
        </p:nvSpPr>
        <p:spPr>
          <a:xfrm>
            <a:off x="1571537" y="631398"/>
            <a:ext cx="5917305" cy="338554"/>
          </a:xfrm>
          <a:prstGeom prst="rect">
            <a:avLst/>
          </a:prstGeom>
          <a:noFill/>
        </p:spPr>
        <p:txBody>
          <a:bodyPr wrap="none" rtlCol="0">
            <a:spAutoFit/>
          </a:bodyPr>
          <a:lstStyle/>
          <a:p>
            <a:pPr algn="ctr"/>
            <a:r>
              <a:rPr lang="en-US" sz="1600" dirty="0" smtClean="0">
                <a:latin typeface="Arial"/>
                <a:cs typeface="Arial"/>
              </a:rPr>
              <a:t>Differential Expressed Genes (Human genes relative to Chimp)</a:t>
            </a:r>
            <a:endParaRPr lang="en-US" sz="1600" dirty="0">
              <a:latin typeface="Arial"/>
              <a:cs typeface="Arial"/>
            </a:endParaRPr>
          </a:p>
        </p:txBody>
      </p:sp>
      <p:sp>
        <p:nvSpPr>
          <p:cNvPr id="5" name="TextBox 4"/>
          <p:cNvSpPr txBox="1"/>
          <p:nvPr/>
        </p:nvSpPr>
        <p:spPr>
          <a:xfrm>
            <a:off x="2103083" y="1306695"/>
            <a:ext cx="4854213" cy="338554"/>
          </a:xfrm>
          <a:prstGeom prst="rect">
            <a:avLst/>
          </a:prstGeom>
          <a:noFill/>
        </p:spPr>
        <p:txBody>
          <a:bodyPr wrap="none" rtlCol="0">
            <a:spAutoFit/>
          </a:bodyPr>
          <a:lstStyle/>
          <a:p>
            <a:pPr algn="ctr"/>
            <a:r>
              <a:rPr lang="en-US" sz="1600" dirty="0" smtClean="0">
                <a:latin typeface="Arial"/>
                <a:cs typeface="Arial"/>
              </a:rPr>
              <a:t>Statistically significant (False Discovery Rate &lt; 5%)</a:t>
            </a:r>
          </a:p>
        </p:txBody>
      </p:sp>
      <p:sp>
        <p:nvSpPr>
          <p:cNvPr id="6" name="TextBox 5"/>
          <p:cNvSpPr txBox="1"/>
          <p:nvPr/>
        </p:nvSpPr>
        <p:spPr>
          <a:xfrm>
            <a:off x="2166452" y="1847639"/>
            <a:ext cx="4727476" cy="338554"/>
          </a:xfrm>
          <a:prstGeom prst="rect">
            <a:avLst/>
          </a:prstGeom>
          <a:noFill/>
        </p:spPr>
        <p:txBody>
          <a:bodyPr wrap="none" rtlCol="0">
            <a:spAutoFit/>
          </a:bodyPr>
          <a:lstStyle/>
          <a:p>
            <a:pPr algn="ctr"/>
            <a:r>
              <a:rPr lang="en-US" sz="1600" dirty="0" smtClean="0">
                <a:latin typeface="Arial"/>
                <a:cs typeface="Arial"/>
              </a:rPr>
              <a:t>Tissue-enriched genes (The Human Protein Atlas)</a:t>
            </a:r>
          </a:p>
        </p:txBody>
      </p:sp>
      <p:sp>
        <p:nvSpPr>
          <p:cNvPr id="7" name="TextBox 6"/>
          <p:cNvSpPr txBox="1"/>
          <p:nvPr/>
        </p:nvSpPr>
        <p:spPr>
          <a:xfrm>
            <a:off x="5553316" y="2645968"/>
            <a:ext cx="1370888" cy="338554"/>
          </a:xfrm>
          <a:prstGeom prst="rect">
            <a:avLst/>
          </a:prstGeom>
          <a:noFill/>
        </p:spPr>
        <p:txBody>
          <a:bodyPr wrap="none" rtlCol="0">
            <a:spAutoFit/>
          </a:bodyPr>
          <a:lstStyle/>
          <a:p>
            <a:pPr algn="ctr"/>
            <a:r>
              <a:rPr lang="en-US" sz="1600" dirty="0" smtClean="0">
                <a:latin typeface="Arial"/>
                <a:cs typeface="Arial"/>
              </a:rPr>
              <a:t>Up-regulated</a:t>
            </a:r>
            <a:endParaRPr lang="en-US" sz="1600" dirty="0">
              <a:latin typeface="Arial"/>
              <a:cs typeface="Arial"/>
            </a:endParaRPr>
          </a:p>
        </p:txBody>
      </p:sp>
      <p:sp>
        <p:nvSpPr>
          <p:cNvPr id="8" name="TextBox 7"/>
          <p:cNvSpPr txBox="1"/>
          <p:nvPr/>
        </p:nvSpPr>
        <p:spPr>
          <a:xfrm>
            <a:off x="2136715" y="2637328"/>
            <a:ext cx="1633180" cy="338554"/>
          </a:xfrm>
          <a:prstGeom prst="rect">
            <a:avLst/>
          </a:prstGeom>
          <a:noFill/>
        </p:spPr>
        <p:txBody>
          <a:bodyPr wrap="none" rtlCol="0">
            <a:spAutoFit/>
          </a:bodyPr>
          <a:lstStyle/>
          <a:p>
            <a:pPr algn="ctr"/>
            <a:r>
              <a:rPr lang="en-US" sz="1600" dirty="0" smtClean="0">
                <a:latin typeface="Arial"/>
                <a:cs typeface="Arial"/>
              </a:rPr>
              <a:t>Down-regulated</a:t>
            </a:r>
            <a:endParaRPr lang="en-US" sz="1600" dirty="0">
              <a:latin typeface="Arial"/>
              <a:cs typeface="Arial"/>
            </a:endParaRPr>
          </a:p>
        </p:txBody>
      </p:sp>
      <p:sp>
        <p:nvSpPr>
          <p:cNvPr id="9" name="TextBox 8"/>
          <p:cNvSpPr txBox="1"/>
          <p:nvPr/>
        </p:nvSpPr>
        <p:spPr>
          <a:xfrm>
            <a:off x="1562612" y="4368933"/>
            <a:ext cx="6217367" cy="830997"/>
          </a:xfrm>
          <a:prstGeom prst="rect">
            <a:avLst/>
          </a:prstGeom>
          <a:noFill/>
        </p:spPr>
        <p:txBody>
          <a:bodyPr wrap="none" rtlCol="0">
            <a:spAutoFit/>
          </a:bodyPr>
          <a:lstStyle/>
          <a:p>
            <a:pPr algn="ctr"/>
            <a:r>
              <a:rPr lang="en-US" sz="1600" dirty="0" smtClean="0">
                <a:latin typeface="Arial"/>
                <a:cs typeface="Arial"/>
              </a:rPr>
              <a:t>INSIGHT </a:t>
            </a:r>
          </a:p>
          <a:p>
            <a:pPr algn="ctr"/>
            <a:r>
              <a:rPr lang="en-US" sz="1600" dirty="0" smtClean="0">
                <a:latin typeface="Arial"/>
                <a:cs typeface="Arial"/>
              </a:rPr>
              <a:t>(</a:t>
            </a:r>
            <a:r>
              <a:rPr lang="en-US" sz="1600" dirty="0" err="1">
                <a:latin typeface="Arial"/>
                <a:cs typeface="Arial"/>
              </a:rPr>
              <a:t>precomputed</a:t>
            </a:r>
            <a:r>
              <a:rPr lang="en-US" sz="1600" dirty="0">
                <a:latin typeface="Arial"/>
                <a:cs typeface="Arial"/>
              </a:rPr>
              <a:t> summaries of human </a:t>
            </a:r>
            <a:r>
              <a:rPr lang="en-US" sz="1600" dirty="0" smtClean="0">
                <a:latin typeface="Arial"/>
                <a:cs typeface="Arial"/>
              </a:rPr>
              <a:t>polymorphism on transcription </a:t>
            </a:r>
          </a:p>
          <a:p>
            <a:pPr algn="ctr"/>
            <a:r>
              <a:rPr lang="en-US" sz="1600" dirty="0" smtClean="0">
                <a:latin typeface="Arial"/>
                <a:cs typeface="Arial"/>
              </a:rPr>
              <a:t>factor </a:t>
            </a:r>
            <a:r>
              <a:rPr lang="en-US" sz="1600" dirty="0">
                <a:latin typeface="Arial"/>
                <a:cs typeface="Arial"/>
              </a:rPr>
              <a:t>binding </a:t>
            </a:r>
            <a:r>
              <a:rPr lang="en-US" sz="1600" dirty="0" smtClean="0">
                <a:latin typeface="Arial"/>
                <a:cs typeface="Arial"/>
              </a:rPr>
              <a:t>sites for 55 diverse human genomes) </a:t>
            </a:r>
            <a:endParaRPr lang="en-US" sz="1600" dirty="0">
              <a:latin typeface="Arial"/>
              <a:cs typeface="Arial"/>
            </a:endParaRPr>
          </a:p>
        </p:txBody>
      </p:sp>
      <p:sp>
        <p:nvSpPr>
          <p:cNvPr id="10" name="TextBox 9"/>
          <p:cNvSpPr txBox="1"/>
          <p:nvPr/>
        </p:nvSpPr>
        <p:spPr>
          <a:xfrm>
            <a:off x="350020" y="5668213"/>
            <a:ext cx="2396409" cy="1077218"/>
          </a:xfrm>
          <a:prstGeom prst="rect">
            <a:avLst/>
          </a:prstGeom>
          <a:noFill/>
        </p:spPr>
        <p:txBody>
          <a:bodyPr wrap="none" rtlCol="0">
            <a:spAutoFit/>
          </a:bodyPr>
          <a:lstStyle/>
          <a:p>
            <a:pPr algn="ctr"/>
            <a:r>
              <a:rPr lang="en-US" sz="1600" b="1" dirty="0" err="1">
                <a:solidFill>
                  <a:schemeClr val="accent6">
                    <a:lumMod val="75000"/>
                  </a:schemeClr>
                </a:solidFill>
                <a:latin typeface="Arial"/>
                <a:cs typeface="Arial"/>
              </a:rPr>
              <a:t>ρ</a:t>
            </a:r>
            <a:endParaRPr lang="en-US" sz="1600" dirty="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Fraction </a:t>
            </a:r>
            <a:r>
              <a:rPr lang="en-US" sz="1600" b="1" dirty="0">
                <a:solidFill>
                  <a:schemeClr val="accent6">
                    <a:lumMod val="75000"/>
                  </a:schemeClr>
                </a:solidFill>
                <a:latin typeface="Arial"/>
                <a:cs typeface="Arial"/>
              </a:rPr>
              <a:t>of sites under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selection </a:t>
            </a:r>
            <a:r>
              <a:rPr lang="en-US" sz="1600" b="1" dirty="0">
                <a:solidFill>
                  <a:schemeClr val="accent6">
                    <a:lumMod val="75000"/>
                  </a:schemeClr>
                </a:solidFill>
                <a:latin typeface="Arial"/>
                <a:cs typeface="Arial"/>
              </a:rPr>
              <a:t>within </a:t>
            </a:r>
            <a:endParaRPr lang="en-US" sz="1600" b="1" dirty="0" smtClean="0">
              <a:solidFill>
                <a:schemeClr val="accent6">
                  <a:lumMod val="75000"/>
                </a:schemeClr>
              </a:solidFill>
              <a:latin typeface="Arial"/>
              <a:cs typeface="Arial"/>
            </a:endParaRPr>
          </a:p>
          <a:p>
            <a:pPr algn="ctr"/>
            <a:r>
              <a:rPr lang="en-US" sz="1600" b="1" dirty="0" smtClean="0">
                <a:solidFill>
                  <a:schemeClr val="accent6">
                    <a:lumMod val="75000"/>
                  </a:schemeClr>
                </a:solidFill>
                <a:latin typeface="Arial"/>
                <a:cs typeface="Arial"/>
              </a:rPr>
              <a:t>functional </a:t>
            </a:r>
            <a:r>
              <a:rPr lang="en-US" sz="1600" b="1" dirty="0">
                <a:solidFill>
                  <a:schemeClr val="accent6">
                    <a:lumMod val="75000"/>
                  </a:schemeClr>
                </a:solidFill>
                <a:latin typeface="Arial"/>
                <a:cs typeface="Arial"/>
              </a:rPr>
              <a:t>elements</a:t>
            </a:r>
            <a:endParaRPr lang="en-US" sz="1600" dirty="0">
              <a:solidFill>
                <a:schemeClr val="accent6">
                  <a:lumMod val="75000"/>
                </a:schemeClr>
              </a:solidFill>
              <a:latin typeface="Arial"/>
              <a:cs typeface="Arial"/>
            </a:endParaRPr>
          </a:p>
        </p:txBody>
      </p:sp>
      <p:sp>
        <p:nvSpPr>
          <p:cNvPr id="11" name="TextBox 10"/>
          <p:cNvSpPr txBox="1"/>
          <p:nvPr/>
        </p:nvSpPr>
        <p:spPr>
          <a:xfrm>
            <a:off x="3730523" y="5668213"/>
            <a:ext cx="1906492" cy="830997"/>
          </a:xfrm>
          <a:prstGeom prst="rect">
            <a:avLst/>
          </a:prstGeom>
          <a:noFill/>
        </p:spPr>
        <p:txBody>
          <a:bodyPr wrap="none" rtlCol="0">
            <a:spAutoFit/>
          </a:bodyPr>
          <a:lstStyle/>
          <a:p>
            <a:pPr algn="ctr"/>
            <a:r>
              <a:rPr lang="en-US" sz="1600" b="1" dirty="0" smtClean="0">
                <a:solidFill>
                  <a:srgbClr val="7350E3"/>
                </a:solidFill>
                <a:latin typeface="Arial"/>
                <a:cs typeface="Arial"/>
              </a:rPr>
              <a:t>E[A]</a:t>
            </a:r>
          </a:p>
          <a:p>
            <a:pPr algn="ctr"/>
            <a:r>
              <a:rPr lang="en-US" sz="1600" b="1" dirty="0" smtClean="0">
                <a:solidFill>
                  <a:srgbClr val="7350E3"/>
                </a:solidFill>
                <a:latin typeface="Arial"/>
                <a:cs typeface="Arial"/>
              </a:rPr>
              <a:t>Sites under </a:t>
            </a:r>
          </a:p>
          <a:p>
            <a:pPr algn="ctr"/>
            <a:r>
              <a:rPr lang="en-US" sz="1600" b="1" dirty="0" smtClean="0">
                <a:solidFill>
                  <a:srgbClr val="7350E3"/>
                </a:solidFill>
                <a:latin typeface="Arial"/>
                <a:cs typeface="Arial"/>
              </a:rPr>
              <a:t>positive selection</a:t>
            </a:r>
            <a:endParaRPr lang="en-US" sz="1600" dirty="0">
              <a:solidFill>
                <a:srgbClr val="7350E3"/>
              </a:solidFill>
              <a:latin typeface="Arial"/>
              <a:cs typeface="Arial"/>
            </a:endParaRPr>
          </a:p>
        </p:txBody>
      </p:sp>
      <p:sp>
        <p:nvSpPr>
          <p:cNvPr id="12" name="TextBox 11"/>
          <p:cNvSpPr txBox="1"/>
          <p:nvPr/>
        </p:nvSpPr>
        <p:spPr>
          <a:xfrm>
            <a:off x="6903218" y="5668213"/>
            <a:ext cx="1963598" cy="830997"/>
          </a:xfrm>
          <a:prstGeom prst="rect">
            <a:avLst/>
          </a:prstGeom>
          <a:noFill/>
        </p:spPr>
        <p:txBody>
          <a:bodyPr wrap="none" rtlCol="0">
            <a:spAutoFit/>
          </a:bodyPr>
          <a:lstStyle/>
          <a:p>
            <a:pPr algn="ctr"/>
            <a:r>
              <a:rPr lang="en-US" sz="1600" b="1" dirty="0" smtClean="0">
                <a:solidFill>
                  <a:srgbClr val="008000"/>
                </a:solidFill>
                <a:latin typeface="Arial"/>
                <a:cs typeface="Arial"/>
              </a:rPr>
              <a:t>E[W]</a:t>
            </a:r>
          </a:p>
          <a:p>
            <a:pPr algn="ctr"/>
            <a:r>
              <a:rPr lang="en-US" sz="1600" b="1" dirty="0" smtClean="0">
                <a:solidFill>
                  <a:srgbClr val="008000"/>
                </a:solidFill>
                <a:latin typeface="Arial"/>
                <a:cs typeface="Arial"/>
              </a:rPr>
              <a:t>Sites under </a:t>
            </a:r>
          </a:p>
          <a:p>
            <a:pPr algn="ctr"/>
            <a:r>
              <a:rPr lang="en-US" sz="1600" b="1" dirty="0" smtClean="0">
                <a:solidFill>
                  <a:srgbClr val="008000"/>
                </a:solidFill>
                <a:latin typeface="Arial"/>
                <a:cs typeface="Arial"/>
              </a:rPr>
              <a:t>negative selection</a:t>
            </a:r>
            <a:endParaRPr lang="en-US" sz="1600" dirty="0">
              <a:solidFill>
                <a:srgbClr val="008000"/>
              </a:solidFill>
              <a:latin typeface="Arial"/>
              <a:cs typeface="Arial"/>
            </a:endParaRPr>
          </a:p>
        </p:txBody>
      </p:sp>
      <p:cxnSp>
        <p:nvCxnSpPr>
          <p:cNvPr id="14" name="Straight Arrow Connector 13"/>
          <p:cNvCxnSpPr>
            <a:stCxn id="4" idx="2"/>
            <a:endCxn id="5" idx="0"/>
          </p:cNvCxnSpPr>
          <p:nvPr/>
        </p:nvCxnSpPr>
        <p:spPr>
          <a:xfrm>
            <a:off x="4530190" y="969952"/>
            <a:ext cx="0" cy="336743"/>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30189" y="1631450"/>
            <a:ext cx="1" cy="30596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3213954" y="2216970"/>
            <a:ext cx="2686934" cy="495989"/>
            <a:chOff x="3213954" y="3013364"/>
            <a:chExt cx="2686934" cy="580876"/>
          </a:xfrm>
        </p:grpSpPr>
        <p:cxnSp>
          <p:nvCxnSpPr>
            <p:cNvPr id="16" name="Straight Arrow Connector 15"/>
            <p:cNvCxnSpPr/>
            <p:nvPr/>
          </p:nvCxnSpPr>
          <p:spPr>
            <a:xfrm flipH="1">
              <a:off x="3213954" y="3100250"/>
              <a:ext cx="1333515"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530189" y="3100250"/>
              <a:ext cx="1370699"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533195" y="3013364"/>
              <a:ext cx="0" cy="97039"/>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p:nvPr/>
        </p:nvCxnSpPr>
        <p:spPr>
          <a:xfrm>
            <a:off x="2953305" y="3015300"/>
            <a:ext cx="1202371" cy="493990"/>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p:cNvCxnSpPr>
          <p:nvPr/>
        </p:nvCxnSpPr>
        <p:spPr>
          <a:xfrm flipH="1">
            <a:off x="5166518" y="2984522"/>
            <a:ext cx="1072242" cy="524768"/>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309782" y="5262381"/>
            <a:ext cx="1202371" cy="493990"/>
          </a:xfrm>
          <a:prstGeom prst="straightConnector1">
            <a:avLst/>
          </a:prstGeom>
          <a:ln w="38100" cmpd="sng">
            <a:solidFill>
              <a:srgbClr val="008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1821797" y="5262381"/>
            <a:ext cx="1072243" cy="493990"/>
          </a:xfrm>
          <a:prstGeom prst="straightConnector1">
            <a:avLst/>
          </a:prstGeom>
          <a:ln w="38100" cmpd="sng">
            <a:solidFill>
              <a:schemeClr val="accent6">
                <a:lumMod val="75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67461" y="5262381"/>
            <a:ext cx="3834" cy="379912"/>
          </a:xfrm>
          <a:prstGeom prst="straightConnector1">
            <a:avLst/>
          </a:prstGeom>
          <a:ln w="38100" cmpd="sng">
            <a:solidFill>
              <a:srgbClr val="7350E3"/>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9702" y="1708791"/>
            <a:ext cx="129747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Filtering</a:t>
            </a:r>
            <a:endParaRPr lang="en-US" sz="2200" b="1" dirty="0">
              <a:latin typeface="Arial"/>
              <a:cs typeface="Arial"/>
            </a:endParaRPr>
          </a:p>
        </p:txBody>
      </p:sp>
      <p:sp>
        <p:nvSpPr>
          <p:cNvPr id="49" name="TextBox 48"/>
          <p:cNvSpPr txBox="1"/>
          <p:nvPr/>
        </p:nvSpPr>
        <p:spPr>
          <a:xfrm>
            <a:off x="-29559" y="565562"/>
            <a:ext cx="1375998" cy="430887"/>
          </a:xfrm>
          <a:prstGeom prst="rect">
            <a:avLst/>
          </a:prstGeom>
          <a:noFill/>
        </p:spPr>
        <p:txBody>
          <a:bodyPr wrap="none" rtlCol="0">
            <a:spAutoFit/>
          </a:bodyPr>
          <a:lstStyle/>
          <a:p>
            <a:pPr algn="ctr"/>
            <a:r>
              <a:rPr lang="en-US" sz="2200" b="1" dirty="0" smtClean="0">
                <a:latin typeface="Arial"/>
                <a:cs typeface="Arial"/>
              </a:rPr>
              <a:t>RNA-seq</a:t>
            </a:r>
            <a:endParaRPr lang="en-US" sz="2200" b="1" dirty="0">
              <a:latin typeface="Arial"/>
              <a:cs typeface="Arial"/>
            </a:endParaRPr>
          </a:p>
        </p:txBody>
      </p:sp>
      <p:sp>
        <p:nvSpPr>
          <p:cNvPr id="50" name="TextBox 49"/>
          <p:cNvSpPr txBox="1"/>
          <p:nvPr/>
        </p:nvSpPr>
        <p:spPr>
          <a:xfrm>
            <a:off x="-61035" y="4413756"/>
            <a:ext cx="1438953" cy="1107996"/>
          </a:xfrm>
          <a:prstGeom prst="rect">
            <a:avLst/>
          </a:prstGeom>
          <a:noFill/>
        </p:spPr>
        <p:txBody>
          <a:bodyPr wrap="none" rtlCol="0">
            <a:spAutoFit/>
          </a:bodyPr>
          <a:lstStyle/>
          <a:p>
            <a:pPr algn="ctr"/>
            <a:r>
              <a:rPr lang="en-US" sz="2200" b="1" dirty="0" smtClean="0">
                <a:latin typeface="Arial"/>
                <a:cs typeface="Arial"/>
              </a:rPr>
              <a:t>Natural</a:t>
            </a:r>
          </a:p>
          <a:p>
            <a:pPr algn="ctr"/>
            <a:r>
              <a:rPr lang="en-US" sz="2200" b="1" dirty="0" smtClean="0">
                <a:latin typeface="Arial"/>
                <a:cs typeface="Arial"/>
              </a:rPr>
              <a:t>Selection</a:t>
            </a:r>
          </a:p>
          <a:p>
            <a:pPr algn="ctr"/>
            <a:r>
              <a:rPr lang="en-US" sz="2200" b="1" dirty="0" smtClean="0">
                <a:latin typeface="Arial"/>
                <a:cs typeface="Arial"/>
              </a:rPr>
              <a:t>Analysis</a:t>
            </a:r>
            <a:endParaRPr lang="en-US" sz="2200" b="1" dirty="0">
              <a:latin typeface="Arial"/>
              <a:cs typeface="Arial"/>
            </a:endParaRPr>
          </a:p>
        </p:txBody>
      </p:sp>
      <p:sp>
        <p:nvSpPr>
          <p:cNvPr id="51" name="TextBox 50"/>
          <p:cNvSpPr txBox="1"/>
          <p:nvPr/>
        </p:nvSpPr>
        <p:spPr>
          <a:xfrm>
            <a:off x="2631625" y="3506235"/>
            <a:ext cx="4061228" cy="584776"/>
          </a:xfrm>
          <a:prstGeom prst="rect">
            <a:avLst/>
          </a:prstGeom>
          <a:noFill/>
        </p:spPr>
        <p:txBody>
          <a:bodyPr wrap="none" rtlCol="0">
            <a:spAutoFit/>
          </a:bodyPr>
          <a:lstStyle/>
          <a:p>
            <a:pPr algn="ctr"/>
            <a:r>
              <a:rPr lang="en-US" sz="1600" i="1" dirty="0" err="1">
                <a:latin typeface="Arial"/>
                <a:cs typeface="Arial"/>
              </a:rPr>
              <a:t>cis</a:t>
            </a:r>
            <a:r>
              <a:rPr lang="en-US" sz="1600" dirty="0">
                <a:latin typeface="Arial"/>
                <a:cs typeface="Arial"/>
              </a:rPr>
              <a:t>-elements LINKED to a </a:t>
            </a:r>
            <a:r>
              <a:rPr lang="en-US" sz="1600" dirty="0" smtClean="0">
                <a:latin typeface="Arial"/>
                <a:cs typeface="Arial"/>
              </a:rPr>
              <a:t>gene</a:t>
            </a:r>
          </a:p>
          <a:p>
            <a:pPr algn="ctr"/>
            <a:r>
              <a:rPr lang="en-US" sz="1600" dirty="0" err="1" smtClean="0">
                <a:latin typeface="Arial"/>
                <a:cs typeface="Arial"/>
              </a:rPr>
              <a:t>DNaseI</a:t>
            </a:r>
            <a:r>
              <a:rPr lang="en-US" sz="1600" dirty="0" smtClean="0">
                <a:latin typeface="Arial"/>
                <a:cs typeface="Arial"/>
              </a:rPr>
              <a:t> </a:t>
            </a:r>
            <a:r>
              <a:rPr lang="en-US" sz="1600" dirty="0">
                <a:latin typeface="Arial"/>
                <a:cs typeface="Arial"/>
              </a:rPr>
              <a:t>HSS </a:t>
            </a:r>
            <a:r>
              <a:rPr lang="en-US" sz="1600" dirty="0" smtClean="0">
                <a:latin typeface="Arial"/>
                <a:cs typeface="Arial"/>
              </a:rPr>
              <a:t>specificity (ENCODE Project)</a:t>
            </a:r>
            <a:endParaRPr lang="en-US" sz="1600" dirty="0">
              <a:latin typeface="Arial"/>
              <a:cs typeface="Arial"/>
            </a:endParaRPr>
          </a:p>
        </p:txBody>
      </p:sp>
      <p:cxnSp>
        <p:nvCxnSpPr>
          <p:cNvPr id="52" name="Straight Arrow Connector 51"/>
          <p:cNvCxnSpPr/>
          <p:nvPr/>
        </p:nvCxnSpPr>
        <p:spPr>
          <a:xfrm>
            <a:off x="4667461" y="4110404"/>
            <a:ext cx="3834" cy="348175"/>
          </a:xfrm>
          <a:prstGeom prst="straightConnector1">
            <a:avLst/>
          </a:prstGeom>
          <a:ln w="38100" cmpd="sng">
            <a:solidFill>
              <a:schemeClr val="tx1"/>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6655" y="3488412"/>
            <a:ext cx="1093456" cy="769441"/>
          </a:xfrm>
          <a:prstGeom prst="rect">
            <a:avLst/>
          </a:prstGeom>
          <a:noFill/>
        </p:spPr>
        <p:txBody>
          <a:bodyPr wrap="none" rtlCol="0">
            <a:spAutoFit/>
          </a:bodyPr>
          <a:lstStyle/>
          <a:p>
            <a:pPr algn="ctr"/>
            <a:r>
              <a:rPr lang="en-US" sz="2200" b="1" dirty="0" smtClean="0">
                <a:latin typeface="Arial"/>
                <a:cs typeface="Arial"/>
              </a:rPr>
              <a:t>Data</a:t>
            </a:r>
          </a:p>
          <a:p>
            <a:pPr algn="ctr"/>
            <a:r>
              <a:rPr lang="en-US" sz="2200" b="1" dirty="0" smtClean="0">
                <a:latin typeface="Arial"/>
                <a:cs typeface="Arial"/>
              </a:rPr>
              <a:t>Mining</a:t>
            </a:r>
            <a:endParaRPr lang="en-US" sz="2200" b="1" dirty="0">
              <a:latin typeface="Arial"/>
              <a:cs typeface="Arial"/>
            </a:endParaRPr>
          </a:p>
        </p:txBody>
      </p:sp>
    </p:spTree>
    <p:extLst>
      <p:ext uri="{BB962C8B-B14F-4D97-AF65-F5344CB8AC3E}">
        <p14:creationId xmlns:p14="http://schemas.microsoft.com/office/powerpoint/2010/main" val="38412442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000" b="1" dirty="0" err="1" smtClean="0">
                <a:latin typeface="Arial"/>
                <a:cs typeface="Arial"/>
              </a:rPr>
              <a:t>Dnase</a:t>
            </a:r>
            <a:r>
              <a:rPr lang="en-US" sz="3000" b="1" dirty="0" smtClean="0">
                <a:latin typeface="Arial"/>
                <a:cs typeface="Arial"/>
              </a:rPr>
              <a:t> I hypersensitive sites are a sensitive measurement of promoter-enhancer sites</a:t>
            </a:r>
            <a:endParaRPr lang="en-US" sz="3000" b="1" dirty="0">
              <a:latin typeface="Arial"/>
              <a:cs typeface="Arial"/>
            </a:endParaRPr>
          </a:p>
        </p:txBody>
      </p:sp>
      <p:pic>
        <p:nvPicPr>
          <p:cNvPr id="4" name="Picture 3" descr="DNAse_hypersensitive_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61" y="1934850"/>
            <a:ext cx="7466482" cy="4169263"/>
          </a:xfrm>
          <a:prstGeom prst="rect">
            <a:avLst/>
          </a:prstGeom>
        </p:spPr>
      </p:pic>
      <p:sp>
        <p:nvSpPr>
          <p:cNvPr id="5" name="TextBox 4"/>
          <p:cNvSpPr txBox="1"/>
          <p:nvPr/>
        </p:nvSpPr>
        <p:spPr>
          <a:xfrm>
            <a:off x="4228353" y="5950785"/>
            <a:ext cx="1159730" cy="369332"/>
          </a:xfrm>
          <a:prstGeom prst="rect">
            <a:avLst/>
          </a:prstGeom>
          <a:noFill/>
        </p:spPr>
        <p:txBody>
          <a:bodyPr wrap="none" rtlCol="0">
            <a:spAutoFit/>
          </a:bodyPr>
          <a:lstStyle/>
          <a:p>
            <a:r>
              <a:rPr lang="en-US" b="1" dirty="0" smtClean="0">
                <a:solidFill>
                  <a:srgbClr val="FF0000"/>
                </a:solidFill>
                <a:latin typeface="Arial"/>
                <a:cs typeface="Arial"/>
              </a:rPr>
              <a:t>Proximal</a:t>
            </a:r>
            <a:endParaRPr lang="en-US" b="1" dirty="0">
              <a:solidFill>
                <a:srgbClr val="FF0000"/>
              </a:solidFill>
              <a:latin typeface="Arial"/>
              <a:cs typeface="Arial"/>
            </a:endParaRPr>
          </a:p>
        </p:txBody>
      </p:sp>
      <p:sp>
        <p:nvSpPr>
          <p:cNvPr id="6" name="TextBox 5"/>
          <p:cNvSpPr txBox="1"/>
          <p:nvPr/>
        </p:nvSpPr>
        <p:spPr>
          <a:xfrm>
            <a:off x="5782235" y="1707427"/>
            <a:ext cx="813256" cy="369332"/>
          </a:xfrm>
          <a:prstGeom prst="rect">
            <a:avLst/>
          </a:prstGeom>
          <a:noFill/>
        </p:spPr>
        <p:txBody>
          <a:bodyPr wrap="none" rtlCol="0">
            <a:spAutoFit/>
          </a:bodyPr>
          <a:lstStyle/>
          <a:p>
            <a:r>
              <a:rPr lang="en-US" b="1" dirty="0" smtClean="0">
                <a:solidFill>
                  <a:srgbClr val="FF0000"/>
                </a:solidFill>
                <a:latin typeface="Arial"/>
                <a:cs typeface="Arial"/>
              </a:rPr>
              <a:t>Distal</a:t>
            </a:r>
            <a:endParaRPr lang="en-US" b="1" dirty="0">
              <a:solidFill>
                <a:srgbClr val="FF0000"/>
              </a:solidFill>
              <a:latin typeface="Arial"/>
              <a:cs typeface="Arial"/>
            </a:endParaRPr>
          </a:p>
        </p:txBody>
      </p:sp>
      <p:cxnSp>
        <p:nvCxnSpPr>
          <p:cNvPr id="7" name="Straight Connector 6"/>
          <p:cNvCxnSpPr/>
          <p:nvPr/>
        </p:nvCxnSpPr>
        <p:spPr>
          <a:xfrm>
            <a:off x="5559293" y="2423425"/>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42956" y="4752018"/>
            <a:ext cx="686812"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68121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844"/>
            <a:ext cx="8229600" cy="1143000"/>
          </a:xfrm>
        </p:spPr>
        <p:txBody>
          <a:bodyPr>
            <a:normAutofit fontScale="90000"/>
          </a:bodyPr>
          <a:lstStyle/>
          <a:p>
            <a:r>
              <a:rPr lang="en-US" dirty="0" smtClean="0"/>
              <a:t>Differential Expression Analysis (Human relative to Chimpanzee)</a:t>
            </a:r>
            <a:endParaRPr lang="en-US" dirty="0"/>
          </a:p>
        </p:txBody>
      </p:sp>
    </p:spTree>
    <p:extLst>
      <p:ext uri="{BB962C8B-B14F-4D97-AF65-F5344CB8AC3E}">
        <p14:creationId xmlns:p14="http://schemas.microsoft.com/office/powerpoint/2010/main" val="245204482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3807</TotalTime>
  <Words>2214</Words>
  <Application>Microsoft Macintosh PowerPoint</Application>
  <PresentationFormat>On-screen Show (4:3)</PresentationFormat>
  <Paragraphs>234</Paragraphs>
  <Slides>63</Slides>
  <Notes>8</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The Influence of Selection on Human cis-Regulatory Elements</vt:lpstr>
      <vt:lpstr>The 99.5%</vt:lpstr>
      <vt:lpstr>cis-Regulatory Elements</vt:lpstr>
      <vt:lpstr>Regulation of homologous genes drives divergence</vt:lpstr>
      <vt:lpstr>INSIGHT (Inference of Natural Selection from Interspersed Genomically coHerent elemenTs) </vt:lpstr>
      <vt:lpstr>Probabilistic Method</vt:lpstr>
      <vt:lpstr>Analysis Pipeline</vt:lpstr>
      <vt:lpstr>Dnase I hypersensitive sites are a sensitive measurement of promoter-enhancer sites</vt:lpstr>
      <vt:lpstr>Differential Expression Analysis (Human relative to Chimpanzee)</vt:lpstr>
      <vt:lpstr>Substantial Degree of Differential Expression in Muscle Tissue between Human and Chimp</vt:lpstr>
      <vt:lpstr>Larger Degree of Differentially Expressed Genes in the Prefrontal Cortex between Human and Chimpanzees</vt:lpstr>
      <vt:lpstr>Muscle Tissue Differential Expression Groups by Species</vt:lpstr>
      <vt:lpstr>Prefrontal Cortex Tissue Differential Expression Groups by Species</vt:lpstr>
      <vt:lpstr>Human Brain Tissue Exhibits More Up-regulation of Tissue-Specific Genes  than Muscle Tissue</vt:lpstr>
      <vt:lpstr>Influence of Selection on cis-Regulatory Elements of Muscle</vt:lpstr>
      <vt:lpstr>Twice as Many Muscle-Enriched Genes are Up-regulated compared to Down-regulated</vt:lpstr>
      <vt:lpstr>Larger proportion of Regulatory Elements of Up-regulated Brain Genes are Under Selection</vt:lpstr>
      <vt:lpstr>Proximal DNAseI HSS cis-Regulatory Elements (Promoters) of Down-Regulated Genes in the Human Muscle</vt:lpstr>
      <vt:lpstr>Promoters of Down-regulated Muscle-specific Genes in Humans are Influenced by Negative Selection</vt:lpstr>
      <vt:lpstr>Promoters of Down-regulated Genes in the Human Muscle are Under Selection</vt:lpstr>
      <vt:lpstr>Adaptive Substitutions are Low in Promoters of Down-regulated Genes in the Human Muscle</vt:lpstr>
      <vt:lpstr>Negative selection is more influential in down-regulated genes of the Human Muscle</vt:lpstr>
      <vt:lpstr>Distal DNAseI HSS cis-Regulatory Elements (Enhancers) of Down-Regulated Genes in the Human Muscle</vt:lpstr>
      <vt:lpstr>Enhancers of Down-regulated Muscle-specific Genes in Humans are Influenced by Negative Selection</vt:lpstr>
      <vt:lpstr>Enhancers of Down-regulated Genes in the Human Muscle are Under Selection</vt:lpstr>
      <vt:lpstr>More Adaptive substitutions in Enhancers of Down-regulated Genes in the Human Muscle</vt:lpstr>
      <vt:lpstr>Wider Distribution of Negative Selection in Enhancers of Down-regulated Genes of the Human Brain</vt:lpstr>
      <vt:lpstr>Proximal DNAseI HSS cis-Regulatory Elements (Promoters) of Up-Regulated Genes in the Human Muscle</vt:lpstr>
      <vt:lpstr>Promoters of Down-regulated Muscle-specific Genes in Humans are Influenced by Negative Selection</vt:lpstr>
      <vt:lpstr>Promoters of Up-regulated Genes in the Human Muscle are Under Selection</vt:lpstr>
      <vt:lpstr>Adaptive substitutions are low in proximal DNAseI HS sites of down-regulated genes in the Human brain</vt:lpstr>
      <vt:lpstr>Negative selection is more influential in Up-regulated genes of the Human Muscle</vt:lpstr>
      <vt:lpstr>Distal DNAseI HSS cis-Regulatory Elements (Enhancers) of Up-Regulated Genes in the Human Muscle</vt:lpstr>
      <vt:lpstr>Enhancers of Up-regulated Muscle-specific Genes in Humans are Influenced by Negative Selection</vt:lpstr>
      <vt:lpstr>Enhancers of Up-regulated Genes in the Human Muscle are Under Selection</vt:lpstr>
      <vt:lpstr>More Adaptive substitutions in Enhancers of Up-regulated Genes in the Human Muscle</vt:lpstr>
      <vt:lpstr>Wider Distribution of Negative Selection in Enhancers of Up-regulated Genes of the Human Muscle</vt:lpstr>
      <vt:lpstr>Influence of Selection on cis-Regulatory Elements of Prefrontal Cortex</vt:lpstr>
      <vt:lpstr>Brain-Enriched Genes are Predominately Up-regulated in Humans compared to Chimpanzee</vt:lpstr>
      <vt:lpstr>Proximal DNAseI HSS cis-Regulatory Elements (Promoters) of Down-Regulated Genes in the Human Prefrontal Cortex</vt:lpstr>
      <vt:lpstr>Promoters of Down-regulated Brain-specific Genes in Humans are Influenced by Negative Selection</vt:lpstr>
      <vt:lpstr>Promoters of down-regulated genes in the human brain are under selection</vt:lpstr>
      <vt:lpstr>Adaptive substitutions are low in proximal DNAseI HS sites of down-regulated genes in the Human brain</vt:lpstr>
      <vt:lpstr>Negative selection is more influential in down-regulated genes of the Human brain</vt:lpstr>
      <vt:lpstr>Distal DNAseI HSS cis-Regulatory Elements (Enhancers) of Down-Regulated Genes in the Human Prefrontal Cortex</vt:lpstr>
      <vt:lpstr>Enhancers of Down-regulated Brain-specific Genes in Humans are Influenced by Negative Selection</vt:lpstr>
      <vt:lpstr>Enhancers of down-regulated genes in the human brain are under selection</vt:lpstr>
      <vt:lpstr>More Adaptive substitutions in Enhancers of Down-regulated Genes in the Human Brain</vt:lpstr>
      <vt:lpstr>Wider Distribution of Negative Selection in Enhancers of Down-regulated Genes of the Human Brain</vt:lpstr>
      <vt:lpstr>Proximal DNAseI HSS cis-Regulatory Elements (Promoters) of Up-Regulated Genes in the Human Prefrontal Cortex</vt:lpstr>
      <vt:lpstr>Promoters of Up-regulated Brain-specific Genes in Humans are Influenced by Positive Selection</vt:lpstr>
      <vt:lpstr>Few Promoters of Up-regulated Genes in the Human Brain are Under Selection</vt:lpstr>
      <vt:lpstr>Adaptive substitutions in Promoters of Up-regulated genes in the Human brain</vt:lpstr>
      <vt:lpstr>Less Negative Selection in Promoters of Up-regulated Genes of the Human brain</vt:lpstr>
      <vt:lpstr>Distal DNAseI HSS cis-Regulatory Elements (Enhancers) of Up-Regulated Genes in the Human Prefrontal Cortex</vt:lpstr>
      <vt:lpstr>Enhancers of Up-regulated Brain-specific Genes in Humans are Influenced by Negative Selection</vt:lpstr>
      <vt:lpstr>Enhancers of down-regulated genes in the human brain are under selection</vt:lpstr>
      <vt:lpstr>More Adaptive substitutions in Enhancers of Up-regulated Genes in the Human Brain</vt:lpstr>
      <vt:lpstr>Wider Distribution of Negative Selection in Enhancers of Up-regulated Genes of the Human Brain</vt:lpstr>
      <vt:lpstr>Up-regulation Summary</vt:lpstr>
      <vt:lpstr>Down-regulation Summary</vt:lpstr>
      <vt:lpstr>Acknowledgements</vt:lpstr>
      <vt:lpstr>Questions?</vt:lpstr>
    </vt:vector>
  </TitlesOfParts>
  <Company>CMDB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Rotation #4: Taylor Lab</dc:title>
  <dc:creator>Diego Gelsinger</dc:creator>
  <cp:lastModifiedBy>Diego Gelsinger</cp:lastModifiedBy>
  <cp:revision>310</cp:revision>
  <dcterms:created xsi:type="dcterms:W3CDTF">2015-04-13T15:33:43Z</dcterms:created>
  <dcterms:modified xsi:type="dcterms:W3CDTF">2015-05-14T05:50:05Z</dcterms:modified>
</cp:coreProperties>
</file>